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9" r:id="rId4"/>
    <p:sldId id="261" r:id="rId5"/>
    <p:sldId id="258" r:id="rId6"/>
    <p:sldId id="262" r:id="rId7"/>
    <p:sldId id="263" r:id="rId8"/>
    <p:sldId id="264" r:id="rId9"/>
    <p:sldId id="265" r:id="rId10"/>
    <p:sldId id="266" r:id="rId11"/>
    <p:sldId id="267" r:id="rId12"/>
    <p:sldId id="268" r:id="rId13"/>
    <p:sldId id="269" r:id="rId14"/>
    <p:sldId id="270" r:id="rId15"/>
    <p:sldId id="271" r:id="rId16"/>
    <p:sldId id="272" r:id="rId17"/>
    <p:sldId id="280" r:id="rId18"/>
    <p:sldId id="273" r:id="rId19"/>
    <p:sldId id="274" r:id="rId20"/>
    <p:sldId id="275" r:id="rId21"/>
    <p:sldId id="282" r:id="rId22"/>
    <p:sldId id="281" r:id="rId23"/>
    <p:sldId id="279" r:id="rId24"/>
  </p:sldIdLst>
  <p:sldSz cx="9144000" cy="5143500" type="screen16x9"/>
  <p:notesSz cx="6858000" cy="9144000"/>
  <p:embeddedFontLst>
    <p:embeddedFont>
      <p:font typeface="Oswald" panose="020B0604020202020204" charset="0"/>
      <p:regular r:id="rId26"/>
      <p:bold r:id="rId27"/>
    </p:embeddedFont>
    <p:embeddedFont>
      <p:font typeface="Montserrat" panose="020B0604020202020204" charset="0"/>
      <p:regular r:id="rId28"/>
      <p:bold r:id="rId29"/>
      <p:italic r:id="rId30"/>
      <p:boldItalic r:id="rId31"/>
    </p:embeddedFont>
    <p:embeddedFont>
      <p:font typeface="Averag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snapToGrid="0">
      <p:cViewPr varScale="1">
        <p:scale>
          <a:sx n="86" d="100"/>
          <a:sy n="86" d="100"/>
        </p:scale>
        <p:origin x="556"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35bb36a3f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35bb36a3f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35bb36a3f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35bb36a3f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will need to work closely with your supervisor throughout the semester. You may be tracking some kind of student progress, be that grades or who has completed what tasks. You may need to answer questions and hold office hours. In general, it is necessary to be familiar with the content of the course itself and the policies and organization of the course setup so that you can address questions that may come to you.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35bb36a3f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35bb36a3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35bb36a3f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35bb36a3f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35bb36a3f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35bb36a3f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35bb36a3f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35bb36a3f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Remind audience that this may differ at their institution but it is important to investigate these types of requirements for your TA position. Our training is intensive and it is a time commitment but it is a fantastic addition to your resume due to the impressive scope of its content.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35bb36a3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35bb36a3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35bb36a3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35bb36a3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35bb36a3f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35bb36a3f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35bb36a3f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35bb36a3f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35bb36a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35bb36a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35bb36a3f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35bb36a3f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35bb36a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35bb36a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35bb36a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35bb36a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35bb36a3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35bb36a3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35bb36a3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35bb36a3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the audience to say what they know about TAs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35bb36a3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35bb36a3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Point out that they will need to study the position at their chosen institutions. As this wiki article outlines, different organizations may have different qualifications and requirements regarding who is assigned a TA position. Within the institution itself, the TA position also varies.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35bb36a3f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35bb36a3f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Pictures: Roles may range from behind the scenes work to being front and center teaching the class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35bb36a3f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35bb36a3f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rgbClr val="FFF5D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canvas.fsu.edu/enroll/JB4D8K" TargetMode="External"/><Relationship Id="rId2" Type="http://schemas.openxmlformats.org/officeDocument/2006/relationships/hyperlink" Target="mailto:pie-info@fsu.edu" TargetMode="Externa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pie.fsu.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hyperlink" Target="https://pie.fsu.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en.wikipedia.org/wiki/Teacher" TargetMode="External"/><Relationship Id="rId7" Type="http://schemas.openxmlformats.org/officeDocument/2006/relationships/hyperlink" Target="https://en.wikipedia.org/wiki/Teaching_assista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en.wikipedia.org/wiki/Paraprofessional_educator" TargetMode="External"/><Relationship Id="rId5" Type="http://schemas.openxmlformats.org/officeDocument/2006/relationships/hyperlink" Target="https://en.wikipedia.org/wiki/Undergraduate" TargetMode="External"/><Relationship Id="rId4" Type="http://schemas.openxmlformats.org/officeDocument/2006/relationships/hyperlink" Target="https://en.wikipedia.org/wiki/Graduate_school" TargetMode="External"/><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558050" y="415675"/>
            <a:ext cx="6027900" cy="231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solidFill>
                  <a:srgbClr val="000000"/>
                </a:solidFill>
              </a:rPr>
              <a:t>Pursing Your Teaching Passion through the Program for Instructional </a:t>
            </a:r>
            <a:r>
              <a:rPr lang="en" sz="3600" dirty="0" smtClean="0">
                <a:solidFill>
                  <a:srgbClr val="000000"/>
                </a:solidFill>
              </a:rPr>
              <a:t>Excellence (PIE): </a:t>
            </a:r>
            <a:endParaRPr sz="3600" dirty="0">
              <a:solidFill>
                <a:srgbClr val="000000"/>
              </a:solidFill>
            </a:endParaRPr>
          </a:p>
          <a:p>
            <a:pPr marL="0" lvl="0" indent="0" algn="ctr" rtl="0">
              <a:spcBef>
                <a:spcPts val="0"/>
              </a:spcBef>
              <a:spcAft>
                <a:spcPts val="0"/>
              </a:spcAft>
              <a:buNone/>
            </a:pPr>
            <a:r>
              <a:rPr lang="en" sz="3600" dirty="0">
                <a:solidFill>
                  <a:srgbClr val="000000"/>
                </a:solidFill>
              </a:rPr>
              <a:t>An Overview of Services</a:t>
            </a:r>
            <a:endParaRPr sz="3600" dirty="0">
              <a:solidFill>
                <a:srgbClr val="000000"/>
              </a:solidFill>
            </a:endParaRPr>
          </a:p>
        </p:txBody>
      </p:sp>
      <p:sp>
        <p:nvSpPr>
          <p:cNvPr id="60" name="Google Shape;60;p13"/>
          <p:cNvSpPr txBox="1">
            <a:spLocks noGrp="1"/>
          </p:cNvSpPr>
          <p:nvPr>
            <p:ph type="subTitle" idx="1"/>
          </p:nvPr>
        </p:nvSpPr>
        <p:spPr>
          <a:xfrm>
            <a:off x="2090700" y="3315525"/>
            <a:ext cx="4962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990000"/>
                </a:solidFill>
              </a:rPr>
              <a:t>Presented by Caity Kelly, PIE Assistant Director &amp; Dr. Lisa Liseno, PIE Director</a:t>
            </a:r>
            <a:endParaRPr sz="1800" dirty="0">
              <a:solidFill>
                <a:srgbClr val="990000"/>
              </a:solidFill>
            </a:endParaRPr>
          </a:p>
        </p:txBody>
      </p:sp>
      <p:pic>
        <p:nvPicPr>
          <p:cNvPr id="61" name="Google Shape;61;p13"/>
          <p:cNvPicPr preferRelativeResize="0"/>
          <p:nvPr/>
        </p:nvPicPr>
        <p:blipFill>
          <a:blip r:embed="rId3">
            <a:alphaModFix/>
          </a:blip>
          <a:stretch>
            <a:fillRect/>
          </a:stretch>
        </p:blipFill>
        <p:spPr>
          <a:xfrm>
            <a:off x="0" y="3134700"/>
            <a:ext cx="2593123" cy="1734151"/>
          </a:xfrm>
          <a:prstGeom prst="rect">
            <a:avLst/>
          </a:prstGeom>
          <a:noFill/>
          <a:ln>
            <a:noFill/>
          </a:ln>
        </p:spPr>
      </p:pic>
      <p:pic>
        <p:nvPicPr>
          <p:cNvPr id="63" name="Google Shape;63;p13"/>
          <p:cNvPicPr preferRelativeResize="0"/>
          <p:nvPr/>
        </p:nvPicPr>
        <p:blipFill>
          <a:blip r:embed="rId4">
            <a:alphaModFix/>
          </a:blip>
          <a:stretch>
            <a:fillRect/>
          </a:stretch>
        </p:blipFill>
        <p:spPr>
          <a:xfrm>
            <a:off x="6973229" y="254154"/>
            <a:ext cx="2241097" cy="1619251"/>
          </a:xfrm>
          <a:prstGeom prst="rect">
            <a:avLst/>
          </a:prstGeom>
          <a:noFill/>
          <a:ln>
            <a:noFill/>
          </a:ln>
        </p:spPr>
      </p:pic>
      <p:pic>
        <p:nvPicPr>
          <p:cNvPr id="3" name="Graphic 2" descr="Ghost with solid fill">
            <a:extLst>
              <a:ext uri="{FF2B5EF4-FFF2-40B4-BE49-F238E27FC236}">
                <a16:creationId xmlns:a16="http://schemas.microsoft.com/office/drawing/2014/main" id="{1287D8FD-30C1-46A1-9366-A2AE85C5A65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1620" y="50374"/>
            <a:ext cx="538316" cy="5383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A Closer Look at Roles</a:t>
            </a:r>
            <a:endParaRPr>
              <a:solidFill>
                <a:srgbClr val="980000"/>
              </a:solidFill>
            </a:endParaRPr>
          </a:p>
        </p:txBody>
      </p:sp>
      <p:sp>
        <p:nvSpPr>
          <p:cNvPr id="143" name="Google Shape;143;p23"/>
          <p:cNvSpPr txBox="1">
            <a:spLocks noGrp="1"/>
          </p:cNvSpPr>
          <p:nvPr>
            <p:ph type="body" idx="1"/>
          </p:nvPr>
        </p:nvSpPr>
        <p:spPr>
          <a:xfrm>
            <a:off x="311700" y="1152475"/>
            <a:ext cx="4662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Instructor of Record</a:t>
            </a:r>
            <a:endParaRPr b="1">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Highest degree of responsibility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Build/manage course content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Manage students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Deliver content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Grade/feedback</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Answer questions/emails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May or may not include additional assistance</a:t>
            </a:r>
            <a:endParaRPr>
              <a:solidFill>
                <a:srgbClr val="000000"/>
              </a:solidFill>
            </a:endParaRPr>
          </a:p>
        </p:txBody>
      </p:sp>
      <p:sp>
        <p:nvSpPr>
          <p:cNvPr id="144" name="Google Shape;144;p23"/>
          <p:cNvSpPr/>
          <p:nvPr/>
        </p:nvSpPr>
        <p:spPr>
          <a:xfrm>
            <a:off x="3981700" y="-90250"/>
            <a:ext cx="5707476" cy="4608846"/>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“There is no magic “best” way to teach; many different styles work as long as the instructor engages students in the active learning process and conveys enthusiasm for his/her discipline.”</a:t>
            </a:r>
            <a:endParaRPr/>
          </a:p>
          <a:p>
            <a:pPr marL="0" lvl="0" indent="0" algn="l" rtl="0">
              <a:spcBef>
                <a:spcPts val="0"/>
              </a:spcBef>
              <a:spcAft>
                <a:spcPts val="0"/>
              </a:spcAft>
              <a:buNone/>
            </a:pPr>
            <a:r>
              <a:rPr lang="en"/>
              <a:t>-Dr. Lisa Liseno</a:t>
            </a:r>
            <a:endParaRPr/>
          </a:p>
        </p:txBody>
      </p:sp>
      <p:pic>
        <p:nvPicPr>
          <p:cNvPr id="5" name="Graphic 4" descr="Cat with solid fill">
            <a:extLst>
              <a:ext uri="{FF2B5EF4-FFF2-40B4-BE49-F238E27FC236}">
                <a16:creationId xmlns:a16="http://schemas.microsoft.com/office/drawing/2014/main" id="{946C1F2E-7F52-4242-B7C6-62B34200786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330" y="35328"/>
            <a:ext cx="561902" cy="5619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Common Tasks, Regardless of Roles</a:t>
            </a:r>
            <a:endParaRPr>
              <a:solidFill>
                <a:srgbClr val="980000"/>
              </a:solidFill>
            </a:endParaRPr>
          </a:p>
        </p:txBody>
      </p:sp>
      <p:sp>
        <p:nvSpPr>
          <p:cNvPr id="150" name="Google Shape;15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Coordination with your supervisor</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Tracking student progress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Fielding emails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Holding office hours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Answering simple questions about course content/syllabus info</a:t>
            </a:r>
            <a:endParaRPr sz="2000">
              <a:solidFill>
                <a:srgbClr val="000000"/>
              </a:solidFill>
            </a:endParaRPr>
          </a:p>
        </p:txBody>
      </p:sp>
      <p:pic>
        <p:nvPicPr>
          <p:cNvPr id="151" name="Google Shape;151;p24"/>
          <p:cNvPicPr preferRelativeResize="0"/>
          <p:nvPr/>
        </p:nvPicPr>
        <p:blipFill rotWithShape="1">
          <a:blip r:embed="rId3">
            <a:alphaModFix/>
          </a:blip>
          <a:srcRect t="11008"/>
          <a:stretch/>
        </p:blipFill>
        <p:spPr>
          <a:xfrm>
            <a:off x="3048050" y="3335250"/>
            <a:ext cx="3047901" cy="1808250"/>
          </a:xfrm>
          <a:prstGeom prst="rect">
            <a:avLst/>
          </a:prstGeom>
          <a:noFill/>
          <a:ln>
            <a:noFill/>
          </a:ln>
        </p:spPr>
      </p:pic>
      <p:pic>
        <p:nvPicPr>
          <p:cNvPr id="5" name="Graphic 4" descr="Ghost with solid fill">
            <a:extLst>
              <a:ext uri="{FF2B5EF4-FFF2-40B4-BE49-F238E27FC236}">
                <a16:creationId xmlns:a16="http://schemas.microsoft.com/office/drawing/2014/main" id="{C5A6C404-6DEF-4F4F-A1B0-CBFAF25FF1E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1620" y="50374"/>
            <a:ext cx="538316" cy="5383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980000"/>
                </a:solidFill>
              </a:rPr>
              <a:t>Part 2:</a:t>
            </a:r>
            <a:endParaRPr>
              <a:solidFill>
                <a:srgbClr val="980000"/>
              </a:solidFill>
            </a:endParaRPr>
          </a:p>
        </p:txBody>
      </p:sp>
      <p:sp>
        <p:nvSpPr>
          <p:cNvPr id="157" name="Google Shape;157;p25"/>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What does it take to be a TA?</a:t>
            </a:r>
            <a:endParaRPr>
              <a:solidFill>
                <a:srgbClr val="000000"/>
              </a:solidFill>
            </a:endParaRPr>
          </a:p>
        </p:txBody>
      </p:sp>
      <p:pic>
        <p:nvPicPr>
          <p:cNvPr id="158" name="Google Shape;158;p25"/>
          <p:cNvPicPr preferRelativeResize="0"/>
          <p:nvPr/>
        </p:nvPicPr>
        <p:blipFill>
          <a:blip r:embed="rId3">
            <a:alphaModFix/>
          </a:blip>
          <a:stretch>
            <a:fillRect/>
          </a:stretch>
        </p:blipFill>
        <p:spPr>
          <a:xfrm>
            <a:off x="4939502" y="2151127"/>
            <a:ext cx="2426075" cy="2426100"/>
          </a:xfrm>
          <a:prstGeom prst="rect">
            <a:avLst/>
          </a:prstGeom>
          <a:noFill/>
          <a:ln>
            <a:noFill/>
          </a:ln>
        </p:spPr>
      </p:pic>
      <p:pic>
        <p:nvPicPr>
          <p:cNvPr id="159" name="Google Shape;159;p25"/>
          <p:cNvPicPr preferRelativeResize="0"/>
          <p:nvPr/>
        </p:nvPicPr>
        <p:blipFill>
          <a:blip r:embed="rId4">
            <a:alphaModFix/>
          </a:blip>
          <a:stretch>
            <a:fillRect/>
          </a:stretch>
        </p:blipFill>
        <p:spPr>
          <a:xfrm>
            <a:off x="7008663" y="499813"/>
            <a:ext cx="1838325" cy="2486025"/>
          </a:xfrm>
          <a:prstGeom prst="rect">
            <a:avLst/>
          </a:prstGeom>
          <a:noFill/>
          <a:ln>
            <a:noFill/>
          </a:ln>
        </p:spPr>
      </p:pic>
      <p:pic>
        <p:nvPicPr>
          <p:cNvPr id="6" name="Graphic 5" descr="Ghost with solid fill">
            <a:extLst>
              <a:ext uri="{FF2B5EF4-FFF2-40B4-BE49-F238E27FC236}">
                <a16:creationId xmlns:a16="http://schemas.microsoft.com/office/drawing/2014/main" id="{2C427E7C-BDE4-45D6-9276-FD26B32A300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1620" y="50374"/>
            <a:ext cx="538316" cy="5383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Important Knowledge </a:t>
            </a:r>
            <a:endParaRPr>
              <a:solidFill>
                <a:srgbClr val="980000"/>
              </a:solidFill>
            </a:endParaRPr>
          </a:p>
        </p:txBody>
      </p:sp>
      <p:sp>
        <p:nvSpPr>
          <p:cNvPr id="165" name="Google Shape;16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Things you need to learn for this role may include:</a:t>
            </a:r>
            <a:endParaRPr b="1" dirty="0">
              <a:solidFill>
                <a:srgbClr val="000000"/>
              </a:solidFill>
            </a:endParaRPr>
          </a:p>
          <a:p>
            <a:pPr marL="457200" lvl="0" indent="-342900" algn="l" rtl="0">
              <a:spcBef>
                <a:spcPts val="1600"/>
              </a:spcBef>
              <a:spcAft>
                <a:spcPts val="0"/>
              </a:spcAft>
              <a:buClr>
                <a:srgbClr val="000000"/>
              </a:buClr>
              <a:buSzPts val="1800"/>
              <a:buChar char="●"/>
            </a:pPr>
            <a:r>
              <a:rPr lang="en" dirty="0">
                <a:solidFill>
                  <a:srgbClr val="000000"/>
                </a:solidFill>
              </a:rPr>
              <a:t>Institutional policies </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Academic calendar </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TA standards </a:t>
            </a:r>
            <a:endParaRPr dirty="0">
              <a:solidFill>
                <a:srgbClr val="000000"/>
              </a:solidFill>
            </a:endParaRPr>
          </a:p>
          <a:p>
            <a:pPr marL="457200" lvl="0" indent="-342900" algn="l" rtl="0">
              <a:spcBef>
                <a:spcPts val="0"/>
              </a:spcBef>
              <a:spcAft>
                <a:spcPts val="0"/>
              </a:spcAft>
              <a:buClr>
                <a:srgbClr val="000000"/>
              </a:buClr>
              <a:buSzPts val="1800"/>
              <a:buChar char="●"/>
            </a:pPr>
            <a:r>
              <a:rPr lang="en" dirty="0" smtClean="0">
                <a:solidFill>
                  <a:srgbClr val="000000"/>
                </a:solidFill>
              </a:rPr>
              <a:t>Required</a:t>
            </a:r>
            <a:r>
              <a:rPr lang="en" dirty="0" smtClean="0">
                <a:solidFill>
                  <a:srgbClr val="000000"/>
                </a:solidFill>
              </a:rPr>
              <a:t> </a:t>
            </a:r>
            <a:r>
              <a:rPr lang="en" dirty="0">
                <a:solidFill>
                  <a:srgbClr val="000000"/>
                </a:solidFill>
              </a:rPr>
              <a:t>training/professional development opportunities </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Institutional resources for TAs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Best practices in teaching/pedagogy </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Campus facilities (in person)</a:t>
            </a:r>
            <a:endParaRPr dirty="0">
              <a:solidFill>
                <a:srgbClr val="000000"/>
              </a:solidFill>
            </a:endParaRPr>
          </a:p>
        </p:txBody>
      </p:sp>
      <p:pic>
        <p:nvPicPr>
          <p:cNvPr id="4" name="Graphic 3" descr="Cat with solid fill">
            <a:extLst>
              <a:ext uri="{FF2B5EF4-FFF2-40B4-BE49-F238E27FC236}">
                <a16:creationId xmlns:a16="http://schemas.microsoft.com/office/drawing/2014/main" id="{A68BD65A-9154-4EEC-A3C9-BB904325E40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330" y="35328"/>
            <a:ext cx="561902" cy="5619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Important Skills &amp; Abilities </a:t>
            </a:r>
            <a:endParaRPr>
              <a:solidFill>
                <a:srgbClr val="980000"/>
              </a:solidFill>
            </a:endParaRPr>
          </a:p>
        </p:txBody>
      </p:sp>
      <p:sp>
        <p:nvSpPr>
          <p:cNvPr id="171" name="Google Shape;17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Skills you may need to foster for this role include:</a:t>
            </a:r>
            <a:endParaRPr b="1">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Communication (written, verbal, etc.)</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Organization (time management, work space organization, etc.)</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Professionalism (dress, behavior, interactions, etc.)</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Mentoring/feedback (objectivity, clear direction for strengths/improvements)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Public speaking (in more advanced roles)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Simplification of concepts (new vs. advanced learners)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Empathy/understanding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Establishing rapport/engagement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Fostering inclusivity </a:t>
            </a:r>
            <a:endParaRPr>
              <a:solidFill>
                <a:srgbClr val="000000"/>
              </a:solidFill>
            </a:endParaRPr>
          </a:p>
        </p:txBody>
      </p:sp>
      <p:pic>
        <p:nvPicPr>
          <p:cNvPr id="4" name="Graphic 3" descr="Ghost with solid fill">
            <a:extLst>
              <a:ext uri="{FF2B5EF4-FFF2-40B4-BE49-F238E27FC236}">
                <a16:creationId xmlns:a16="http://schemas.microsoft.com/office/drawing/2014/main" id="{70C5F95E-4708-4E28-A18D-E931E17DBA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1620" y="50374"/>
            <a:ext cx="538316" cy="5383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TA Training: A PIE Example</a:t>
            </a:r>
            <a:endParaRPr>
              <a:solidFill>
                <a:srgbClr val="980000"/>
              </a:solidFill>
            </a:endParaRPr>
          </a:p>
        </p:txBody>
      </p:sp>
      <p:sp>
        <p:nvSpPr>
          <p:cNvPr id="177" name="Google Shape;177;p28"/>
          <p:cNvSpPr txBox="1">
            <a:spLocks noGrp="1"/>
          </p:cNvSpPr>
          <p:nvPr>
            <p:ph type="body" idx="1"/>
          </p:nvPr>
        </p:nvSpPr>
        <p:spPr>
          <a:xfrm>
            <a:off x="311700" y="1152475"/>
            <a:ext cx="8520600" cy="39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solidFill>
                  <a:srgbClr val="000000"/>
                </a:solidFill>
              </a:rPr>
              <a:t>University-Wide Required Training</a:t>
            </a:r>
            <a:endParaRPr b="1" dirty="0">
              <a:solidFill>
                <a:srgbClr val="000000"/>
              </a:solidFill>
            </a:endParaRPr>
          </a:p>
          <a:p>
            <a:pPr marL="457200" lvl="0" indent="-342900" algn="l" rtl="0">
              <a:spcBef>
                <a:spcPts val="1600"/>
              </a:spcBef>
              <a:spcAft>
                <a:spcPts val="0"/>
              </a:spcAft>
              <a:buClr>
                <a:srgbClr val="000000"/>
              </a:buClr>
              <a:buSzPts val="1800"/>
              <a:buChar char="●"/>
            </a:pPr>
            <a:r>
              <a:rPr lang="en" dirty="0">
                <a:solidFill>
                  <a:srgbClr val="000000"/>
                </a:solidFill>
              </a:rPr>
              <a:t>All TAs at FSU must work with their departments and PIE to determine training requirements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TA position is dependent on successful training completion</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Topics may include (but are not limited to):</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Major FSU policies</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FSU tech for teaching</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Syllabus/learning objectives</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Classroom management/engagement </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Grading</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Diversity, equity, &amp; inclusion </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Accessibility</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Resources at FSU</a:t>
            </a:r>
            <a:endParaRPr dirty="0">
              <a:solidFill>
                <a:srgbClr val="000000"/>
              </a:solidFill>
            </a:endParaRPr>
          </a:p>
          <a:p>
            <a:pPr marL="0" lvl="0" indent="0" algn="l" rtl="0">
              <a:spcBef>
                <a:spcPts val="1600"/>
              </a:spcBef>
              <a:spcAft>
                <a:spcPts val="1600"/>
              </a:spcAft>
              <a:buNone/>
            </a:pPr>
            <a:endParaRPr dirty="0"/>
          </a:p>
        </p:txBody>
      </p:sp>
      <p:pic>
        <p:nvPicPr>
          <p:cNvPr id="4" name="Graphic 3" descr="Cat with solid fill">
            <a:extLst>
              <a:ext uri="{FF2B5EF4-FFF2-40B4-BE49-F238E27FC236}">
                <a16:creationId xmlns:a16="http://schemas.microsoft.com/office/drawing/2014/main" id="{EBA478ED-0F89-4D90-9CA9-BCB649A500E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330" y="35328"/>
            <a:ext cx="561902" cy="5619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311700" y="134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980000"/>
                </a:solidFill>
              </a:rPr>
              <a:t>How to Prepare for Seeking a Position </a:t>
            </a:r>
            <a:endParaRPr dirty="0">
              <a:solidFill>
                <a:srgbClr val="980000"/>
              </a:solidFill>
            </a:endParaRPr>
          </a:p>
        </p:txBody>
      </p:sp>
      <p:sp>
        <p:nvSpPr>
          <p:cNvPr id="183" name="Google Shape;183;p29"/>
          <p:cNvSpPr txBox="1">
            <a:spLocks noGrp="1"/>
          </p:cNvSpPr>
          <p:nvPr>
            <p:ph type="body" idx="1"/>
          </p:nvPr>
        </p:nvSpPr>
        <p:spPr>
          <a:xfrm>
            <a:off x="311700" y="707575"/>
            <a:ext cx="8520600" cy="399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dirty="0">
                <a:solidFill>
                  <a:srgbClr val="000000"/>
                </a:solidFill>
              </a:rPr>
              <a:t>Talk to current TAs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Research TA standards and roles at FSU/your institution of choice-requirements, tasks, qualifications, training, etc.</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Record any tutoring/mentorship/leadership experiece you may have achieved during undergraduate/graduate school opportunities </a:t>
            </a:r>
          </a:p>
          <a:p>
            <a:pPr marL="457200" lvl="0" indent="-342900" algn="l" rtl="0">
              <a:spcBef>
                <a:spcPts val="0"/>
              </a:spcBef>
              <a:spcAft>
                <a:spcPts val="0"/>
              </a:spcAft>
              <a:buClr>
                <a:srgbClr val="000000"/>
              </a:buClr>
              <a:buSzPts val="1800"/>
              <a:buChar char="●"/>
            </a:pPr>
            <a:r>
              <a:rPr lang="en" dirty="0">
                <a:solidFill>
                  <a:srgbClr val="000000"/>
                </a:solidFill>
              </a:rPr>
              <a:t>Educate yourself on best teaching practices through various resources</a:t>
            </a:r>
            <a:endParaRPr dirty="0">
              <a:solidFill>
                <a:srgbClr val="000000"/>
              </a:solidFill>
            </a:endParaRPr>
          </a:p>
          <a:p>
            <a:pPr marL="0" lvl="0" indent="0" algn="l" rtl="0">
              <a:spcBef>
                <a:spcPts val="1600"/>
              </a:spcBef>
              <a:spcAft>
                <a:spcPts val="0"/>
              </a:spcAft>
              <a:buNone/>
            </a:pPr>
            <a:r>
              <a:rPr lang="en-US" b="1" dirty="0">
                <a:solidFill>
                  <a:srgbClr val="000000"/>
                </a:solidFill>
              </a:rPr>
              <a:t>A Few More Notes</a:t>
            </a:r>
            <a:endParaRPr b="1" dirty="0">
              <a:solidFill>
                <a:srgbClr val="000000"/>
              </a:solidFill>
            </a:endParaRPr>
          </a:p>
          <a:p>
            <a:pPr marL="457200" lvl="0" indent="-342900" algn="l" rtl="0">
              <a:spcBef>
                <a:spcPts val="1600"/>
              </a:spcBef>
              <a:spcAft>
                <a:spcPts val="0"/>
              </a:spcAft>
              <a:buClr>
                <a:srgbClr val="000000"/>
              </a:buClr>
              <a:buSzPts val="1800"/>
              <a:buChar char="●"/>
            </a:pPr>
            <a:r>
              <a:rPr lang="en" dirty="0">
                <a:solidFill>
                  <a:srgbClr val="000000"/>
                </a:solidFill>
              </a:rPr>
              <a:t>Some colleges require at least 1 semester of grad school experience; others do not</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Network with your colleagues--faculty, peers, staff. Etc.</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Show genuine interest in your field--ask questions, go to office hours, reach out to express interest in a TA position </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Reach out early to express interest in TA/GA positions – Professors, Advisor, etc. </a:t>
            </a:r>
            <a:endParaRPr dirty="0">
              <a:solidFill>
                <a:srgbClr val="000000"/>
              </a:solidFill>
            </a:endParaRPr>
          </a:p>
          <a:p>
            <a:pPr marL="457200" lvl="0" indent="0" algn="l" rtl="0">
              <a:spcBef>
                <a:spcPts val="1600"/>
              </a:spcBef>
              <a:spcAft>
                <a:spcPts val="1600"/>
              </a:spcAft>
              <a:buNone/>
            </a:pPr>
            <a:endParaRPr dirty="0"/>
          </a:p>
        </p:txBody>
      </p:sp>
      <p:pic>
        <p:nvPicPr>
          <p:cNvPr id="4" name="Graphic 3" descr="Ghost with solid fill">
            <a:extLst>
              <a:ext uri="{FF2B5EF4-FFF2-40B4-BE49-F238E27FC236}">
                <a16:creationId xmlns:a16="http://schemas.microsoft.com/office/drawing/2014/main" id="{99020197-11D5-44B9-90E9-7AE9ECA5DC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1620" y="50374"/>
            <a:ext cx="394651" cy="3946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4B38-7C16-4BED-BCD5-5B9B3BB83955}"/>
              </a:ext>
            </a:extLst>
          </p:cNvPr>
          <p:cNvSpPr>
            <a:spLocks noGrp="1"/>
          </p:cNvSpPr>
          <p:nvPr>
            <p:ph type="title"/>
          </p:nvPr>
        </p:nvSpPr>
        <p:spPr/>
        <p:txBody>
          <a:bodyPr/>
          <a:lstStyle/>
          <a:p>
            <a:r>
              <a:rPr lang="en-US" dirty="0">
                <a:solidFill>
                  <a:srgbClr val="A20000"/>
                </a:solidFill>
              </a:rPr>
              <a:t>Time for a pie &amp; coffee break! – 15 minutes</a:t>
            </a:r>
          </a:p>
        </p:txBody>
      </p:sp>
      <p:sp>
        <p:nvSpPr>
          <p:cNvPr id="3" name="Text Placeholder 2">
            <a:extLst>
              <a:ext uri="{FF2B5EF4-FFF2-40B4-BE49-F238E27FC236}">
                <a16:creationId xmlns:a16="http://schemas.microsoft.com/office/drawing/2014/main" id="{E2FF2006-1ADF-4DA3-9228-E6028ECFDC3D}"/>
              </a:ext>
            </a:extLst>
          </p:cNvPr>
          <p:cNvSpPr>
            <a:spLocks noGrp="1"/>
          </p:cNvSpPr>
          <p:nvPr>
            <p:ph type="body" idx="1"/>
          </p:nvPr>
        </p:nvSpPr>
        <p:spPr>
          <a:xfrm>
            <a:off x="320778" y="1017725"/>
            <a:ext cx="8520600" cy="3416400"/>
          </a:xfrm>
        </p:spPr>
        <p:txBody>
          <a:bodyPr/>
          <a:lstStyle/>
          <a:p>
            <a:pPr marL="114300" indent="0">
              <a:buNone/>
            </a:pPr>
            <a:r>
              <a:rPr lang="en-US" dirty="0">
                <a:solidFill>
                  <a:schemeClr val="accent6">
                    <a:lumMod val="10000"/>
                  </a:schemeClr>
                </a:solidFill>
              </a:rPr>
              <a:t>Take a few minutes to stretch your legs, get some refreshments, and connect with your colleagues!</a:t>
            </a:r>
          </a:p>
          <a:p>
            <a:r>
              <a:rPr lang="en-US" dirty="0">
                <a:solidFill>
                  <a:schemeClr val="accent6">
                    <a:lumMod val="10000"/>
                  </a:schemeClr>
                </a:solidFill>
              </a:rPr>
              <a:t>At your tables, you will see the “PIE Planner: Networking &amp; Preparing for a TA Position” handout.</a:t>
            </a:r>
          </a:p>
          <a:p>
            <a:r>
              <a:rPr lang="en-US" dirty="0">
                <a:solidFill>
                  <a:schemeClr val="accent6">
                    <a:lumMod val="10000"/>
                  </a:schemeClr>
                </a:solidFill>
              </a:rPr>
              <a:t>As we take time to enjoy refreshments and network with colleagues, feel free to make notes on the planner regarding steps you might take to secure a TA position. You can also use this document to write down the email of anyone you meet here today!</a:t>
            </a:r>
          </a:p>
          <a:p>
            <a:r>
              <a:rPr lang="en-US" dirty="0">
                <a:solidFill>
                  <a:schemeClr val="accent6">
                    <a:lumMod val="10000"/>
                  </a:schemeClr>
                </a:solidFill>
              </a:rPr>
              <a:t>If you already have a TA position, please feel free to share advice with other graduate students. </a:t>
            </a:r>
          </a:p>
          <a:p>
            <a:r>
              <a:rPr lang="en-US" dirty="0">
                <a:solidFill>
                  <a:schemeClr val="accent6">
                    <a:lumMod val="10000"/>
                  </a:schemeClr>
                </a:solidFill>
              </a:rPr>
              <a:t>For our Zoom audience – feel free to chat in the Zoom chat space and to grab your own personal refreshments during the break! </a:t>
            </a:r>
          </a:p>
          <a:p>
            <a:endParaRPr lang="en-US" dirty="0">
              <a:solidFill>
                <a:schemeClr val="accent6">
                  <a:lumMod val="10000"/>
                </a:schemeClr>
              </a:solidFill>
            </a:endParaRPr>
          </a:p>
        </p:txBody>
      </p:sp>
      <p:pic>
        <p:nvPicPr>
          <p:cNvPr id="4" name="Graphic 3" descr="Ghost with solid fill">
            <a:extLst>
              <a:ext uri="{FF2B5EF4-FFF2-40B4-BE49-F238E27FC236}">
                <a16:creationId xmlns:a16="http://schemas.microsoft.com/office/drawing/2014/main" id="{2C6F5794-9CC8-4573-98BD-16C6280FF30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0" y="50374"/>
            <a:ext cx="538316" cy="538316"/>
          </a:xfrm>
          <a:prstGeom prst="rect">
            <a:avLst/>
          </a:prstGeom>
        </p:spPr>
      </p:pic>
    </p:spTree>
    <p:extLst>
      <p:ext uri="{BB962C8B-B14F-4D97-AF65-F5344CB8AC3E}">
        <p14:creationId xmlns:p14="http://schemas.microsoft.com/office/powerpoint/2010/main" val="2018441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980000"/>
                </a:solidFill>
              </a:rPr>
              <a:t>Part 3:</a:t>
            </a:r>
            <a:endParaRPr>
              <a:solidFill>
                <a:srgbClr val="980000"/>
              </a:solidFill>
            </a:endParaRPr>
          </a:p>
        </p:txBody>
      </p:sp>
      <p:sp>
        <p:nvSpPr>
          <p:cNvPr id="189" name="Google Shape;189;p30"/>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What will the TA role do for your professional growth?</a:t>
            </a:r>
            <a:endParaRPr>
              <a:solidFill>
                <a:srgbClr val="000000"/>
              </a:solidFill>
            </a:endParaRPr>
          </a:p>
        </p:txBody>
      </p:sp>
      <p:pic>
        <p:nvPicPr>
          <p:cNvPr id="190" name="Google Shape;190;p30"/>
          <p:cNvPicPr preferRelativeResize="0"/>
          <p:nvPr/>
        </p:nvPicPr>
        <p:blipFill>
          <a:blip r:embed="rId3">
            <a:alphaModFix/>
          </a:blip>
          <a:stretch>
            <a:fillRect/>
          </a:stretch>
        </p:blipFill>
        <p:spPr>
          <a:xfrm>
            <a:off x="5032675" y="2955250"/>
            <a:ext cx="3605750" cy="2016225"/>
          </a:xfrm>
          <a:prstGeom prst="rect">
            <a:avLst/>
          </a:prstGeom>
          <a:noFill/>
          <a:ln>
            <a:noFill/>
          </a:ln>
        </p:spPr>
      </p:pic>
      <p:pic>
        <p:nvPicPr>
          <p:cNvPr id="191" name="Google Shape;191;p30"/>
          <p:cNvPicPr preferRelativeResize="0"/>
          <p:nvPr/>
        </p:nvPicPr>
        <p:blipFill>
          <a:blip r:embed="rId4">
            <a:alphaModFix/>
          </a:blip>
          <a:stretch>
            <a:fillRect/>
          </a:stretch>
        </p:blipFill>
        <p:spPr>
          <a:xfrm>
            <a:off x="5538462" y="101650"/>
            <a:ext cx="2594175" cy="2594175"/>
          </a:xfrm>
          <a:prstGeom prst="rect">
            <a:avLst/>
          </a:prstGeom>
          <a:noFill/>
          <a:ln>
            <a:noFill/>
          </a:ln>
        </p:spPr>
      </p:pic>
      <p:pic>
        <p:nvPicPr>
          <p:cNvPr id="6" name="Graphic 5" descr="Ghost with solid fill">
            <a:extLst>
              <a:ext uri="{FF2B5EF4-FFF2-40B4-BE49-F238E27FC236}">
                <a16:creationId xmlns:a16="http://schemas.microsoft.com/office/drawing/2014/main" id="{3C53C083-730C-4A38-B2E8-FE6CB90ED19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1620" y="50374"/>
            <a:ext cx="538316" cy="53831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General Assets</a:t>
            </a:r>
            <a:endParaRPr>
              <a:solidFill>
                <a:srgbClr val="980000"/>
              </a:solidFill>
            </a:endParaRPr>
          </a:p>
        </p:txBody>
      </p:sp>
      <p:sp>
        <p:nvSpPr>
          <p:cNvPr id="197" name="Google Shape;197;p31"/>
          <p:cNvSpPr txBox="1">
            <a:spLocks noGrp="1"/>
          </p:cNvSpPr>
          <p:nvPr>
            <p:ph type="body" idx="1"/>
          </p:nvPr>
        </p:nvSpPr>
        <p:spPr>
          <a:xfrm>
            <a:off x="311700" y="1017725"/>
            <a:ext cx="4992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Leadership</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Teaching/public speaking experience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Mentorship/feedback experience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Time management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Communication</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Written/verbal skill development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Coordination with colleagues/supervisors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Professional interaction/management of students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Practice with your field/research</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Thorough knowledge/ability to break down topic</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Discussing research/alternative perspectives with students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Experience with teaching tools/technologies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LMS experience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General software/tech experience</a:t>
            </a:r>
            <a:endParaRPr>
              <a:solidFill>
                <a:srgbClr val="000000"/>
              </a:solidFill>
            </a:endParaRPr>
          </a:p>
        </p:txBody>
      </p:sp>
      <p:pic>
        <p:nvPicPr>
          <p:cNvPr id="198" name="Google Shape;198;p31"/>
          <p:cNvPicPr preferRelativeResize="0"/>
          <p:nvPr/>
        </p:nvPicPr>
        <p:blipFill>
          <a:blip r:embed="rId3">
            <a:alphaModFix/>
          </a:blip>
          <a:stretch>
            <a:fillRect/>
          </a:stretch>
        </p:blipFill>
        <p:spPr>
          <a:xfrm>
            <a:off x="5304300" y="1687975"/>
            <a:ext cx="3706950" cy="2075900"/>
          </a:xfrm>
          <a:prstGeom prst="rect">
            <a:avLst/>
          </a:prstGeom>
          <a:noFill/>
          <a:ln>
            <a:noFill/>
          </a:ln>
        </p:spPr>
      </p:pic>
      <p:pic>
        <p:nvPicPr>
          <p:cNvPr id="5" name="Graphic 4" descr="Cat with solid fill">
            <a:extLst>
              <a:ext uri="{FF2B5EF4-FFF2-40B4-BE49-F238E27FC236}">
                <a16:creationId xmlns:a16="http://schemas.microsoft.com/office/drawing/2014/main" id="{1220154C-52E2-40D8-8888-E7C3A0358B7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9330" y="35328"/>
            <a:ext cx="561902" cy="5619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980000"/>
                </a:solidFill>
              </a:rPr>
              <a:t>PIE Workshop Guidelines </a:t>
            </a:r>
            <a:endParaRPr dirty="0"/>
          </a:p>
        </p:txBody>
      </p:sp>
      <p:sp>
        <p:nvSpPr>
          <p:cNvPr id="69" name="Google Shape;69;p14"/>
          <p:cNvSpPr txBox="1"/>
          <p:nvPr/>
        </p:nvSpPr>
        <p:spPr>
          <a:xfrm>
            <a:off x="371700" y="1285875"/>
            <a:ext cx="8046900" cy="34126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Average"/>
              <a:buChar char="●"/>
            </a:pPr>
            <a:r>
              <a:rPr lang="en-US" sz="1800" dirty="0">
                <a:latin typeface="Average"/>
                <a:ea typeface="Average"/>
                <a:cs typeface="Average"/>
                <a:sym typeface="Average"/>
              </a:rPr>
              <a:t>This workshop will consist of a presentation as well as time for Q&amp;A and networking with colleagues.</a:t>
            </a:r>
          </a:p>
          <a:p>
            <a:pPr marL="457200" lvl="0" indent="-330200" algn="l" rtl="0">
              <a:spcBef>
                <a:spcPts val="0"/>
              </a:spcBef>
              <a:spcAft>
                <a:spcPts val="0"/>
              </a:spcAft>
              <a:buSzPts val="1600"/>
              <a:buFont typeface="Average"/>
              <a:buChar char="●"/>
            </a:pPr>
            <a:endParaRPr lang="en-US" sz="1800" dirty="0">
              <a:latin typeface="Average"/>
              <a:ea typeface="Average"/>
              <a:cs typeface="Average"/>
              <a:sym typeface="Average"/>
            </a:endParaRPr>
          </a:p>
          <a:p>
            <a:pPr marL="457200" lvl="0" indent="-330200" algn="l" rtl="0">
              <a:spcBef>
                <a:spcPts val="0"/>
              </a:spcBef>
              <a:spcAft>
                <a:spcPts val="0"/>
              </a:spcAft>
              <a:buSzPts val="1600"/>
              <a:buFont typeface="Average"/>
              <a:buChar char="●"/>
            </a:pPr>
            <a:r>
              <a:rPr lang="en-US" sz="1800" dirty="0">
                <a:latin typeface="Average"/>
                <a:ea typeface="Average"/>
                <a:cs typeface="Average"/>
                <a:sym typeface="Average"/>
              </a:rPr>
              <a:t>We will have a short break for pie and coffee!</a:t>
            </a:r>
          </a:p>
          <a:p>
            <a:pPr marL="457200" lvl="0" indent="-330200" algn="l" rtl="0">
              <a:spcBef>
                <a:spcPts val="0"/>
              </a:spcBef>
              <a:spcAft>
                <a:spcPts val="0"/>
              </a:spcAft>
              <a:buSzPts val="1600"/>
              <a:buFont typeface="Average"/>
              <a:buChar char="●"/>
            </a:pPr>
            <a:endParaRPr lang="en-US" sz="1800" dirty="0">
              <a:latin typeface="Average"/>
              <a:ea typeface="Average"/>
              <a:cs typeface="Average"/>
              <a:sym typeface="Average"/>
            </a:endParaRPr>
          </a:p>
          <a:p>
            <a:pPr marL="457200" lvl="0" indent="-330200" algn="l" rtl="0">
              <a:spcBef>
                <a:spcPts val="0"/>
              </a:spcBef>
              <a:spcAft>
                <a:spcPts val="0"/>
              </a:spcAft>
              <a:buSzPts val="1600"/>
              <a:buFont typeface="Average"/>
              <a:buChar char="●"/>
            </a:pPr>
            <a:r>
              <a:rPr lang="en-US" sz="1800" dirty="0">
                <a:latin typeface="Average"/>
                <a:ea typeface="Average"/>
                <a:cs typeface="Average"/>
                <a:sym typeface="Average"/>
              </a:rPr>
              <a:t>Please feel free to connect with PIE staff as well as your colleagues and make connections! </a:t>
            </a:r>
          </a:p>
          <a:p>
            <a:pPr marL="457200" lvl="0" indent="-330200" algn="l" rtl="0">
              <a:spcBef>
                <a:spcPts val="0"/>
              </a:spcBef>
              <a:spcAft>
                <a:spcPts val="0"/>
              </a:spcAft>
              <a:buSzPts val="1600"/>
              <a:buFont typeface="Average"/>
              <a:buChar char="●"/>
            </a:pPr>
            <a:endParaRPr lang="en-US" sz="1800" dirty="0">
              <a:latin typeface="Average"/>
              <a:ea typeface="Average"/>
              <a:cs typeface="Average"/>
              <a:sym typeface="Average"/>
            </a:endParaRPr>
          </a:p>
          <a:p>
            <a:pPr marL="457200" lvl="0" indent="-330200" algn="l" rtl="0">
              <a:spcBef>
                <a:spcPts val="0"/>
              </a:spcBef>
              <a:spcAft>
                <a:spcPts val="0"/>
              </a:spcAft>
              <a:buSzPts val="1600"/>
              <a:buFont typeface="Average"/>
              <a:buChar char="●"/>
            </a:pPr>
            <a:r>
              <a:rPr lang="en-US" sz="1800" dirty="0">
                <a:latin typeface="Average"/>
                <a:ea typeface="Average"/>
                <a:cs typeface="Average"/>
                <a:sym typeface="Average"/>
              </a:rPr>
              <a:t>For our Zoom audience – it is very important that you remain muted to avoid feedback from conflicting microphones. If you have questions/comments, please feel free to use the Zoom chat function. </a:t>
            </a:r>
            <a:endParaRPr sz="1800" dirty="0">
              <a:latin typeface="Average"/>
              <a:ea typeface="Average"/>
              <a:cs typeface="Average"/>
              <a:sym typeface="Average"/>
            </a:endParaRPr>
          </a:p>
          <a:p>
            <a:pPr marL="0" lvl="0" indent="0" algn="l" rtl="0">
              <a:spcBef>
                <a:spcPts val="0"/>
              </a:spcBef>
              <a:spcAft>
                <a:spcPts val="0"/>
              </a:spcAft>
              <a:buNone/>
            </a:pPr>
            <a:endParaRPr dirty="0">
              <a:latin typeface="Average"/>
              <a:ea typeface="Average"/>
              <a:cs typeface="Average"/>
              <a:sym typeface="Average"/>
            </a:endParaRPr>
          </a:p>
          <a:p>
            <a:pPr marL="0" lvl="0" indent="0" algn="l" rtl="0">
              <a:spcBef>
                <a:spcPts val="0"/>
              </a:spcBef>
              <a:spcAft>
                <a:spcPts val="0"/>
              </a:spcAft>
              <a:buNone/>
            </a:pPr>
            <a:endParaRPr dirty="0">
              <a:latin typeface="Average"/>
              <a:ea typeface="Average"/>
              <a:cs typeface="Average"/>
              <a:sym typeface="Average"/>
            </a:endParaRPr>
          </a:p>
        </p:txBody>
      </p:sp>
      <p:pic>
        <p:nvPicPr>
          <p:cNvPr id="4" name="Graphic 3" descr="Ghost with solid fill">
            <a:extLst>
              <a:ext uri="{FF2B5EF4-FFF2-40B4-BE49-F238E27FC236}">
                <a16:creationId xmlns:a16="http://schemas.microsoft.com/office/drawing/2014/main" id="{D552C3AB-4C7D-419F-B990-96A43AE55D6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1620" y="50374"/>
            <a:ext cx="538316" cy="5383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311700" y="28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Caity’s Experience</a:t>
            </a:r>
            <a:endParaRPr>
              <a:solidFill>
                <a:srgbClr val="000000"/>
              </a:solidFill>
            </a:endParaRPr>
          </a:p>
        </p:txBody>
      </p:sp>
      <p:sp>
        <p:nvSpPr>
          <p:cNvPr id="204" name="Google Shape;204;p32"/>
          <p:cNvSpPr txBox="1">
            <a:spLocks noGrp="1"/>
          </p:cNvSpPr>
          <p:nvPr>
            <p:ph type="body" idx="1"/>
          </p:nvPr>
        </p:nvSpPr>
        <p:spPr>
          <a:xfrm>
            <a:off x="311700" y="947400"/>
            <a:ext cx="8520600" cy="3830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TA position 2nd semester of graduate school (networking is key)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Online TA for graduate level Theories of Learning and Cognition in Instruction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PIE training done preemptively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Tasks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Setup/management for Canvas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Field emails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Create practice resources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Track/report student progress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Review student submissions/provide detailed feedback</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Experience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LMS management/organization</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Classroom management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Professional communication</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Quality assessment/feedback writing</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Bolstered CV for future GA positions</a:t>
            </a:r>
            <a:endParaRPr>
              <a:solidFill>
                <a:srgbClr val="000000"/>
              </a:solidFill>
            </a:endParaRPr>
          </a:p>
        </p:txBody>
      </p:sp>
      <p:pic>
        <p:nvPicPr>
          <p:cNvPr id="205" name="Google Shape;205;p32"/>
          <p:cNvPicPr preferRelativeResize="0"/>
          <p:nvPr/>
        </p:nvPicPr>
        <p:blipFill>
          <a:blip r:embed="rId3">
            <a:alphaModFix/>
          </a:blip>
          <a:stretch>
            <a:fillRect/>
          </a:stretch>
        </p:blipFill>
        <p:spPr>
          <a:xfrm>
            <a:off x="5908850" y="2260300"/>
            <a:ext cx="2923450" cy="2621975"/>
          </a:xfrm>
          <a:prstGeom prst="rect">
            <a:avLst/>
          </a:prstGeom>
          <a:noFill/>
          <a:ln>
            <a:noFill/>
          </a:ln>
        </p:spPr>
      </p:pic>
      <p:sp>
        <p:nvSpPr>
          <p:cNvPr id="206" name="Google Shape;206;p32"/>
          <p:cNvSpPr txBox="1"/>
          <p:nvPr/>
        </p:nvSpPr>
        <p:spPr>
          <a:xfrm>
            <a:off x="5778325" y="3134300"/>
            <a:ext cx="3184500" cy="63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highlight>
                  <a:srgbClr val="9FC5E8"/>
                </a:highlight>
                <a:latin typeface="Montserrat"/>
                <a:ea typeface="Montserrat"/>
                <a:cs typeface="Montserrat"/>
                <a:sym typeface="Montserrat"/>
              </a:rPr>
              <a:t>Learning &amp; Cognition</a:t>
            </a:r>
            <a:endParaRPr sz="1900">
              <a:highlight>
                <a:srgbClr val="9FC5E8"/>
              </a:highlight>
              <a:latin typeface="Montserrat"/>
              <a:ea typeface="Montserrat"/>
              <a:cs typeface="Montserrat"/>
              <a:sym typeface="Montserrat"/>
            </a:endParaRPr>
          </a:p>
        </p:txBody>
      </p:sp>
      <p:pic>
        <p:nvPicPr>
          <p:cNvPr id="6" name="Graphic 5" descr="Ghost with solid fill">
            <a:extLst>
              <a:ext uri="{FF2B5EF4-FFF2-40B4-BE49-F238E27FC236}">
                <a16:creationId xmlns:a16="http://schemas.microsoft.com/office/drawing/2014/main" id="{98DE5071-5778-4227-8677-6D887B77643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1620" y="50374"/>
            <a:ext cx="436323" cy="4363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10000"/>
                  </a:schemeClr>
                </a:solidFill>
              </a:rPr>
              <a:t>Dr. </a:t>
            </a:r>
            <a:r>
              <a:rPr lang="en-US" dirty="0" err="1" smtClean="0">
                <a:solidFill>
                  <a:schemeClr val="accent6">
                    <a:lumMod val="10000"/>
                  </a:schemeClr>
                </a:solidFill>
              </a:rPr>
              <a:t>Liseno</a:t>
            </a:r>
            <a:r>
              <a:rPr lang="en-US" dirty="0" err="1" smtClean="0">
                <a:solidFill>
                  <a:schemeClr val="accent6">
                    <a:lumMod val="10000"/>
                  </a:schemeClr>
                </a:solidFill>
              </a:rPr>
              <a:t>’s</a:t>
            </a:r>
            <a:r>
              <a:rPr lang="en-US" dirty="0" smtClean="0">
                <a:solidFill>
                  <a:schemeClr val="accent6">
                    <a:lumMod val="10000"/>
                  </a:schemeClr>
                </a:solidFill>
              </a:rPr>
              <a:t> </a:t>
            </a:r>
            <a:r>
              <a:rPr lang="en-US" dirty="0">
                <a:solidFill>
                  <a:schemeClr val="accent6">
                    <a:lumMod val="10000"/>
                  </a:schemeClr>
                </a:solidFill>
              </a:rPr>
              <a:t>Experience</a:t>
            </a:r>
          </a:p>
        </p:txBody>
      </p:sp>
      <p:sp>
        <p:nvSpPr>
          <p:cNvPr id="3" name="Text Placeholder 2"/>
          <p:cNvSpPr>
            <a:spLocks noGrp="1"/>
          </p:cNvSpPr>
          <p:nvPr>
            <p:ph type="body" idx="1"/>
          </p:nvPr>
        </p:nvSpPr>
        <p:spPr/>
        <p:txBody>
          <a:bodyPr/>
          <a:lstStyle/>
          <a:p>
            <a:r>
              <a:rPr lang="en-US" dirty="0">
                <a:solidFill>
                  <a:schemeClr val="accent6">
                    <a:lumMod val="10000"/>
                  </a:schemeClr>
                </a:solidFill>
              </a:rPr>
              <a:t>Offered TA position with acceptance into terminal MA Philosophy program at Northern Illinois University</a:t>
            </a:r>
          </a:p>
          <a:p>
            <a:pPr lvl="1"/>
            <a:r>
              <a:rPr lang="en-US" dirty="0">
                <a:solidFill>
                  <a:schemeClr val="accent6">
                    <a:lumMod val="10000"/>
                  </a:schemeClr>
                </a:solidFill>
              </a:rPr>
              <a:t>Assisted faculty with grading, held office hours, etc.</a:t>
            </a:r>
          </a:p>
          <a:p>
            <a:r>
              <a:rPr lang="en-US" dirty="0">
                <a:solidFill>
                  <a:schemeClr val="accent6">
                    <a:lumMod val="10000"/>
                  </a:schemeClr>
                </a:solidFill>
              </a:rPr>
              <a:t>Offered TA position with acceptance into PhD program in Philosophy at FSU</a:t>
            </a:r>
          </a:p>
          <a:p>
            <a:pPr lvl="1"/>
            <a:r>
              <a:rPr lang="en-US" dirty="0">
                <a:solidFill>
                  <a:schemeClr val="accent6">
                    <a:lumMod val="10000"/>
                  </a:schemeClr>
                </a:solidFill>
              </a:rPr>
              <a:t>Completed PIE TA Training required before fall classes began</a:t>
            </a:r>
          </a:p>
          <a:p>
            <a:pPr lvl="1"/>
            <a:r>
              <a:rPr lang="en-US" dirty="0">
                <a:solidFill>
                  <a:schemeClr val="accent6">
                    <a:lumMod val="10000"/>
                  </a:schemeClr>
                </a:solidFill>
              </a:rPr>
              <a:t>Department decided TA roles</a:t>
            </a:r>
          </a:p>
          <a:p>
            <a:pPr lvl="1"/>
            <a:r>
              <a:rPr lang="en-US" dirty="0">
                <a:solidFill>
                  <a:schemeClr val="accent6">
                    <a:lumMod val="10000"/>
                  </a:schemeClr>
                </a:solidFill>
              </a:rPr>
              <a:t>1</a:t>
            </a:r>
            <a:r>
              <a:rPr lang="en-US" baseline="30000" dirty="0">
                <a:solidFill>
                  <a:schemeClr val="accent6">
                    <a:lumMod val="10000"/>
                  </a:schemeClr>
                </a:solidFill>
              </a:rPr>
              <a:t>st</a:t>
            </a:r>
            <a:r>
              <a:rPr lang="en-US" dirty="0">
                <a:solidFill>
                  <a:schemeClr val="accent6">
                    <a:lumMod val="10000"/>
                  </a:schemeClr>
                </a:solidFill>
              </a:rPr>
              <a:t> Fall &amp; Spring: TA supporting another (more experienced) IOR TA Intro. Courses – My TA role included leading discussion sections/recitations</a:t>
            </a:r>
          </a:p>
          <a:p>
            <a:pPr lvl="1"/>
            <a:r>
              <a:rPr lang="en-US" dirty="0">
                <a:solidFill>
                  <a:schemeClr val="accent6">
                    <a:lumMod val="10000"/>
                  </a:schemeClr>
                </a:solidFill>
              </a:rPr>
              <a:t>Summer semester onward: Assumed TA position as primary Instructor of Record (IOR) &amp; supervising other TAs assigned to assist me</a:t>
            </a:r>
          </a:p>
        </p:txBody>
      </p:sp>
      <p:pic>
        <p:nvPicPr>
          <p:cNvPr id="4" name="Graphic 3" descr="Cat with solid fill">
            <a:extLst>
              <a:ext uri="{FF2B5EF4-FFF2-40B4-BE49-F238E27FC236}">
                <a16:creationId xmlns:a16="http://schemas.microsoft.com/office/drawing/2014/main" id="{1489CBDE-D53C-40B1-8514-401739B6A4C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9330" y="35328"/>
            <a:ext cx="561902" cy="561902"/>
          </a:xfrm>
          <a:prstGeom prst="rect">
            <a:avLst/>
          </a:prstGeom>
        </p:spPr>
      </p:pic>
    </p:spTree>
    <p:extLst>
      <p:ext uri="{BB962C8B-B14F-4D97-AF65-F5344CB8AC3E}">
        <p14:creationId xmlns:p14="http://schemas.microsoft.com/office/powerpoint/2010/main" val="267275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8128-445B-40AD-AC93-9C273FFD4173}"/>
              </a:ext>
            </a:extLst>
          </p:cNvPr>
          <p:cNvSpPr>
            <a:spLocks noGrp="1"/>
          </p:cNvSpPr>
          <p:nvPr>
            <p:ph type="title"/>
          </p:nvPr>
        </p:nvSpPr>
        <p:spPr/>
        <p:txBody>
          <a:bodyPr/>
          <a:lstStyle/>
          <a:p>
            <a:r>
              <a:rPr lang="en-US" dirty="0">
                <a:solidFill>
                  <a:srgbClr val="A20000"/>
                </a:solidFill>
              </a:rPr>
              <a:t>PIE Resources </a:t>
            </a:r>
          </a:p>
        </p:txBody>
      </p:sp>
      <p:sp>
        <p:nvSpPr>
          <p:cNvPr id="3" name="Text Placeholder 2">
            <a:extLst>
              <a:ext uri="{FF2B5EF4-FFF2-40B4-BE49-F238E27FC236}">
                <a16:creationId xmlns:a16="http://schemas.microsoft.com/office/drawing/2014/main" id="{00EC821F-CE0F-4B11-A91F-0576D9427262}"/>
              </a:ext>
            </a:extLst>
          </p:cNvPr>
          <p:cNvSpPr>
            <a:spLocks noGrp="1"/>
          </p:cNvSpPr>
          <p:nvPr>
            <p:ph type="body" idx="1"/>
          </p:nvPr>
        </p:nvSpPr>
        <p:spPr/>
        <p:txBody>
          <a:bodyPr/>
          <a:lstStyle/>
          <a:p>
            <a:pPr marL="114300" indent="0">
              <a:buNone/>
            </a:pPr>
            <a:r>
              <a:rPr lang="en-US" dirty="0">
                <a:solidFill>
                  <a:schemeClr val="accent6">
                    <a:lumMod val="10000"/>
                  </a:schemeClr>
                </a:solidFill>
              </a:rPr>
              <a:t>Feel free to reach out to us at </a:t>
            </a:r>
            <a:r>
              <a:rPr lang="en-US" dirty="0">
                <a:solidFill>
                  <a:schemeClr val="accent6">
                    <a:lumMod val="10000"/>
                  </a:schemeClr>
                </a:solidFill>
                <a:hlinkClick r:id="rId2"/>
              </a:rPr>
              <a:t>pie-info@fsu.edu</a:t>
            </a:r>
            <a:r>
              <a:rPr lang="en-US" dirty="0">
                <a:solidFill>
                  <a:schemeClr val="accent6">
                    <a:lumMod val="10000"/>
                  </a:schemeClr>
                </a:solidFill>
              </a:rPr>
              <a:t> for more information or if you’d </a:t>
            </a:r>
            <a:r>
              <a:rPr lang="en-US" dirty="0" smtClean="0">
                <a:solidFill>
                  <a:schemeClr val="accent6">
                    <a:lumMod val="10000"/>
                  </a:schemeClr>
                </a:solidFill>
              </a:rPr>
              <a:t>like to chat about our programming!</a:t>
            </a:r>
          </a:p>
          <a:p>
            <a:r>
              <a:rPr lang="en-US" dirty="0" smtClean="0">
                <a:solidFill>
                  <a:schemeClr val="accent6">
                    <a:lumMod val="10000"/>
                  </a:schemeClr>
                </a:solidFill>
              </a:rPr>
              <a:t>PIE TA Community Support Site: </a:t>
            </a:r>
            <a:r>
              <a:rPr lang="en-US" b="1" i="0" dirty="0" smtClean="0">
                <a:solidFill>
                  <a:srgbClr val="2D3B45"/>
                </a:solidFill>
                <a:effectLst/>
                <a:latin typeface="Lato Extended"/>
                <a:hlinkClick r:id="rId3"/>
              </a:rPr>
              <a:t>https://canvas.fsu.edu/enroll/JB4D8K</a:t>
            </a:r>
            <a:endParaRPr lang="en-US" dirty="0" smtClean="0">
              <a:solidFill>
                <a:schemeClr val="accent6">
                  <a:lumMod val="10000"/>
                </a:schemeClr>
              </a:solidFill>
            </a:endParaRPr>
          </a:p>
          <a:p>
            <a:r>
              <a:rPr lang="en-US" dirty="0" smtClean="0">
                <a:solidFill>
                  <a:schemeClr val="accent6">
                    <a:lumMod val="10000"/>
                  </a:schemeClr>
                </a:solidFill>
              </a:rPr>
              <a:t>PIE Coffee Hour &amp; Teaching Workshop Series</a:t>
            </a:r>
          </a:p>
          <a:p>
            <a:r>
              <a:rPr lang="en-US" dirty="0" smtClean="0">
                <a:solidFill>
                  <a:schemeClr val="accent6">
                    <a:lumMod val="10000"/>
                  </a:schemeClr>
                </a:solidFill>
              </a:rPr>
              <a:t>Basics of Teaching Course (NOT the University-required TA training)</a:t>
            </a:r>
          </a:p>
          <a:p>
            <a:r>
              <a:rPr lang="en-US" dirty="0" smtClean="0">
                <a:solidFill>
                  <a:schemeClr val="accent6">
                    <a:lumMod val="10000"/>
                  </a:schemeClr>
                </a:solidFill>
              </a:rPr>
              <a:t>Pedagogy-based </a:t>
            </a:r>
            <a:r>
              <a:rPr lang="en-US" dirty="0">
                <a:solidFill>
                  <a:schemeClr val="accent6">
                    <a:lumMod val="10000"/>
                  </a:schemeClr>
                </a:solidFill>
              </a:rPr>
              <a:t>book clubs </a:t>
            </a:r>
          </a:p>
          <a:p>
            <a:r>
              <a:rPr lang="en-US" dirty="0">
                <a:solidFill>
                  <a:schemeClr val="accent6">
                    <a:lumMod val="10000"/>
                  </a:schemeClr>
                </a:solidFill>
              </a:rPr>
              <a:t>TA Handbooks </a:t>
            </a:r>
          </a:p>
          <a:p>
            <a:r>
              <a:rPr lang="en-US" dirty="0">
                <a:solidFill>
                  <a:schemeClr val="accent6">
                    <a:lumMod val="10000"/>
                  </a:schemeClr>
                </a:solidFill>
              </a:rPr>
              <a:t>Peer </a:t>
            </a:r>
            <a:r>
              <a:rPr lang="en-US" dirty="0" smtClean="0">
                <a:solidFill>
                  <a:schemeClr val="accent6">
                    <a:lumMod val="10000"/>
                  </a:schemeClr>
                </a:solidFill>
              </a:rPr>
              <a:t>Teaching </a:t>
            </a:r>
            <a:r>
              <a:rPr lang="en-US" dirty="0">
                <a:solidFill>
                  <a:schemeClr val="accent6">
                    <a:lumMod val="10000"/>
                  </a:schemeClr>
                </a:solidFill>
              </a:rPr>
              <a:t>Observations </a:t>
            </a:r>
            <a:endParaRPr lang="en-US" dirty="0" smtClean="0">
              <a:solidFill>
                <a:schemeClr val="accent6">
                  <a:lumMod val="10000"/>
                </a:schemeClr>
              </a:solidFill>
            </a:endParaRPr>
          </a:p>
          <a:p>
            <a:r>
              <a:rPr lang="en-US" dirty="0" smtClean="0">
                <a:solidFill>
                  <a:schemeClr val="accent6">
                    <a:lumMod val="10000"/>
                  </a:schemeClr>
                </a:solidFill>
              </a:rPr>
              <a:t>Outstanding Teaching Assistant Awards</a:t>
            </a:r>
          </a:p>
          <a:p>
            <a:pPr marL="114300" indent="0">
              <a:buNone/>
            </a:pPr>
            <a:r>
              <a:rPr lang="en-US" dirty="0" smtClean="0">
                <a:solidFill>
                  <a:schemeClr val="accent6">
                    <a:lumMod val="10000"/>
                  </a:schemeClr>
                </a:solidFill>
              </a:rPr>
              <a:t>*Check out all of PIE’s programming on our website</a:t>
            </a:r>
            <a:r>
              <a:rPr lang="en-US" dirty="0">
                <a:solidFill>
                  <a:schemeClr val="accent6">
                    <a:lumMod val="10000"/>
                  </a:schemeClr>
                </a:solidFill>
              </a:rPr>
              <a:t>: </a:t>
            </a:r>
            <a:r>
              <a:rPr lang="en-US" dirty="0">
                <a:solidFill>
                  <a:schemeClr val="accent6">
                    <a:lumMod val="10000"/>
                  </a:schemeClr>
                </a:solidFill>
                <a:hlinkClick r:id="rId4"/>
              </a:rPr>
              <a:t>https://pie.fsu.edu</a:t>
            </a:r>
            <a:r>
              <a:rPr lang="en-US" dirty="0" smtClean="0">
                <a:solidFill>
                  <a:schemeClr val="accent6">
                    <a:lumMod val="10000"/>
                  </a:schemeClr>
                </a:solidFill>
                <a:hlinkClick r:id="rId4"/>
              </a:rPr>
              <a:t>/</a:t>
            </a:r>
            <a:r>
              <a:rPr lang="en-US" dirty="0" smtClean="0">
                <a:solidFill>
                  <a:schemeClr val="accent6">
                    <a:lumMod val="10000"/>
                  </a:schemeClr>
                </a:solidFill>
              </a:rPr>
              <a:t> </a:t>
            </a:r>
            <a:endParaRPr lang="en-US" dirty="0">
              <a:solidFill>
                <a:schemeClr val="accent6">
                  <a:lumMod val="10000"/>
                </a:schemeClr>
              </a:solidFill>
            </a:endParaRPr>
          </a:p>
        </p:txBody>
      </p:sp>
      <p:pic>
        <p:nvPicPr>
          <p:cNvPr id="5" name="Graphic 4" descr="Ghost with solid fill">
            <a:extLst>
              <a:ext uri="{FF2B5EF4-FFF2-40B4-BE49-F238E27FC236}">
                <a16:creationId xmlns:a16="http://schemas.microsoft.com/office/drawing/2014/main" id="{E08C5C36-FDFD-4178-B891-ADA0EFE37E3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1620" y="50374"/>
            <a:ext cx="436323" cy="436323"/>
          </a:xfrm>
          <a:prstGeom prst="rect">
            <a:avLst/>
          </a:prstGeom>
        </p:spPr>
      </p:pic>
    </p:spTree>
    <p:extLst>
      <p:ext uri="{BB962C8B-B14F-4D97-AF65-F5344CB8AC3E}">
        <p14:creationId xmlns:p14="http://schemas.microsoft.com/office/powerpoint/2010/main" val="240942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Questions?</a:t>
            </a:r>
            <a:endParaRPr>
              <a:solidFill>
                <a:srgbClr val="000000"/>
              </a:solidFill>
            </a:endParaRPr>
          </a:p>
        </p:txBody>
      </p:sp>
      <p:pic>
        <p:nvPicPr>
          <p:cNvPr id="236" name="Google Shape;236;p36"/>
          <p:cNvPicPr preferRelativeResize="0"/>
          <p:nvPr/>
        </p:nvPicPr>
        <p:blipFill>
          <a:blip r:embed="rId3">
            <a:alphaModFix/>
          </a:blip>
          <a:stretch>
            <a:fillRect/>
          </a:stretch>
        </p:blipFill>
        <p:spPr>
          <a:xfrm>
            <a:off x="2345359" y="595800"/>
            <a:ext cx="5455191" cy="4125775"/>
          </a:xfrm>
          <a:prstGeom prst="rect">
            <a:avLst/>
          </a:prstGeom>
          <a:noFill/>
          <a:ln>
            <a:noFill/>
          </a:ln>
        </p:spPr>
      </p:pic>
      <p:pic>
        <p:nvPicPr>
          <p:cNvPr id="4" name="Graphic 3" descr="Cat with solid fill">
            <a:extLst>
              <a:ext uri="{FF2B5EF4-FFF2-40B4-BE49-F238E27FC236}">
                <a16:creationId xmlns:a16="http://schemas.microsoft.com/office/drawing/2014/main" id="{C9135647-5436-47E6-B4D3-A284AD301CF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9330" y="35328"/>
            <a:ext cx="561902" cy="5619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192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980000"/>
                </a:solidFill>
              </a:rPr>
              <a:t>Introductions: PIE Staff</a:t>
            </a:r>
            <a:endParaRPr dirty="0">
              <a:solidFill>
                <a:srgbClr val="980000"/>
              </a:solidFill>
            </a:endParaRPr>
          </a:p>
        </p:txBody>
      </p:sp>
      <p:sp>
        <p:nvSpPr>
          <p:cNvPr id="83" name="Google Shape;83;p16"/>
          <p:cNvSpPr txBox="1">
            <a:spLocks noGrp="1"/>
          </p:cNvSpPr>
          <p:nvPr>
            <p:ph type="body" idx="1"/>
          </p:nvPr>
        </p:nvSpPr>
        <p:spPr>
          <a:xfrm>
            <a:off x="1677650" y="3230367"/>
            <a:ext cx="3424842" cy="153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b="1" dirty="0">
                <a:solidFill>
                  <a:srgbClr val="000000"/>
                </a:solidFill>
              </a:rPr>
              <a:t>Caity Kelly, M.S.</a:t>
            </a:r>
            <a:endParaRPr sz="1300" b="1" dirty="0">
              <a:solidFill>
                <a:srgbClr val="000000"/>
              </a:solidFill>
            </a:endParaRPr>
          </a:p>
          <a:p>
            <a:pPr marL="0" lvl="0" indent="0" algn="l" rtl="0">
              <a:lnSpc>
                <a:spcPct val="100000"/>
              </a:lnSpc>
              <a:spcBef>
                <a:spcPts val="1600"/>
              </a:spcBef>
              <a:spcAft>
                <a:spcPts val="0"/>
              </a:spcAft>
              <a:buNone/>
            </a:pPr>
            <a:r>
              <a:rPr lang="en" sz="1300" dirty="0">
                <a:solidFill>
                  <a:srgbClr val="000000"/>
                </a:solidFill>
              </a:rPr>
              <a:t>Assistant Director, PIE &amp; The Fellows Society at FSU</a:t>
            </a:r>
            <a:endParaRPr sz="1300" dirty="0">
              <a:solidFill>
                <a:srgbClr val="000000"/>
              </a:solidFill>
            </a:endParaRPr>
          </a:p>
          <a:p>
            <a:pPr marL="0" lvl="0" indent="0" algn="l" rtl="0">
              <a:lnSpc>
                <a:spcPct val="100000"/>
              </a:lnSpc>
              <a:spcBef>
                <a:spcPts val="1600"/>
              </a:spcBef>
              <a:spcAft>
                <a:spcPts val="1600"/>
              </a:spcAft>
              <a:buNone/>
            </a:pPr>
            <a:r>
              <a:rPr lang="en" sz="1300" dirty="0">
                <a:solidFill>
                  <a:srgbClr val="000000"/>
                </a:solidFill>
              </a:rPr>
              <a:t>FSU Alumnus; bachelor’s in Psychology &amp; Master’s in Instructional Systems and Learning Technologies</a:t>
            </a:r>
            <a:endParaRPr sz="1300" dirty="0">
              <a:solidFill>
                <a:srgbClr val="000000"/>
              </a:solidFill>
            </a:endParaRPr>
          </a:p>
        </p:txBody>
      </p:sp>
      <p:pic>
        <p:nvPicPr>
          <p:cNvPr id="84" name="Google Shape;84;p16"/>
          <p:cNvPicPr preferRelativeResize="0"/>
          <p:nvPr/>
        </p:nvPicPr>
        <p:blipFill>
          <a:blip r:embed="rId3">
            <a:alphaModFix/>
          </a:blip>
          <a:stretch>
            <a:fillRect/>
          </a:stretch>
        </p:blipFill>
        <p:spPr>
          <a:xfrm>
            <a:off x="311700" y="3321504"/>
            <a:ext cx="1084500" cy="1532700"/>
          </a:xfrm>
          <a:prstGeom prst="rect">
            <a:avLst/>
          </a:prstGeom>
          <a:noFill/>
          <a:ln>
            <a:noFill/>
          </a:ln>
        </p:spPr>
      </p:pic>
      <p:sp>
        <p:nvSpPr>
          <p:cNvPr id="85" name="Google Shape;85;p16"/>
          <p:cNvSpPr txBox="1"/>
          <p:nvPr/>
        </p:nvSpPr>
        <p:spPr>
          <a:xfrm>
            <a:off x="1677650" y="860090"/>
            <a:ext cx="3313159" cy="179507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b="1" dirty="0">
                <a:latin typeface="Average"/>
                <a:ea typeface="Average"/>
                <a:cs typeface="Average"/>
                <a:sym typeface="Average"/>
              </a:rPr>
              <a:t>Dr. Lisa Liseno</a:t>
            </a:r>
            <a:endParaRPr sz="1300" b="1" dirty="0">
              <a:latin typeface="Average"/>
              <a:ea typeface="Average"/>
              <a:cs typeface="Average"/>
              <a:sym typeface="Average"/>
            </a:endParaRPr>
          </a:p>
          <a:p>
            <a:pPr marL="0" lvl="0" indent="0" algn="l" rtl="0">
              <a:lnSpc>
                <a:spcPct val="115000"/>
              </a:lnSpc>
              <a:spcBef>
                <a:spcPts val="0"/>
              </a:spcBef>
              <a:spcAft>
                <a:spcPts val="0"/>
              </a:spcAft>
              <a:buNone/>
            </a:pPr>
            <a:r>
              <a:rPr lang="en" sz="1300" dirty="0">
                <a:latin typeface="Average"/>
                <a:ea typeface="Average"/>
                <a:cs typeface="Average"/>
                <a:sym typeface="Average"/>
              </a:rPr>
              <a:t>Assistant Dean, The Graduate School, FSU</a:t>
            </a:r>
            <a:endParaRPr sz="1300" dirty="0">
              <a:latin typeface="Average"/>
              <a:ea typeface="Average"/>
              <a:cs typeface="Average"/>
              <a:sym typeface="Average"/>
            </a:endParaRPr>
          </a:p>
          <a:p>
            <a:pPr marL="0" lvl="0" indent="0" algn="l" rtl="0">
              <a:lnSpc>
                <a:spcPct val="115000"/>
              </a:lnSpc>
              <a:spcBef>
                <a:spcPts val="0"/>
              </a:spcBef>
              <a:spcAft>
                <a:spcPts val="0"/>
              </a:spcAft>
              <a:buNone/>
            </a:pPr>
            <a:r>
              <a:rPr lang="en" sz="1300" dirty="0">
                <a:latin typeface="Average"/>
                <a:ea typeface="Average"/>
                <a:cs typeface="Average"/>
                <a:sym typeface="Average"/>
              </a:rPr>
              <a:t>Director, The Program for Instructional Excellence</a:t>
            </a:r>
            <a:endParaRPr sz="1300" dirty="0">
              <a:latin typeface="Average"/>
              <a:ea typeface="Average"/>
              <a:cs typeface="Average"/>
              <a:sym typeface="Average"/>
            </a:endParaRPr>
          </a:p>
          <a:p>
            <a:pPr marL="0" lvl="0" indent="0" algn="l" rtl="0">
              <a:lnSpc>
                <a:spcPct val="115000"/>
              </a:lnSpc>
              <a:spcBef>
                <a:spcPts val="0"/>
              </a:spcBef>
              <a:spcAft>
                <a:spcPts val="0"/>
              </a:spcAft>
              <a:buNone/>
            </a:pPr>
            <a:r>
              <a:rPr lang="en" sz="1300" dirty="0">
                <a:latin typeface="Average"/>
                <a:ea typeface="Average"/>
                <a:cs typeface="Average"/>
                <a:sym typeface="Average"/>
              </a:rPr>
              <a:t>Director, The Fellows Society</a:t>
            </a:r>
            <a:endParaRPr sz="1300" dirty="0">
              <a:latin typeface="Average"/>
              <a:ea typeface="Average"/>
              <a:cs typeface="Average"/>
              <a:sym typeface="Average"/>
            </a:endParaRPr>
          </a:p>
          <a:p>
            <a:pPr marL="0" lvl="0" indent="0" algn="l" rtl="0">
              <a:lnSpc>
                <a:spcPct val="115000"/>
              </a:lnSpc>
              <a:spcBef>
                <a:spcPts val="0"/>
              </a:spcBef>
              <a:spcAft>
                <a:spcPts val="0"/>
              </a:spcAft>
              <a:buNone/>
            </a:pPr>
            <a:r>
              <a:rPr lang="en" sz="1300" dirty="0">
                <a:latin typeface="Average"/>
                <a:ea typeface="Average"/>
                <a:cs typeface="Average"/>
                <a:sym typeface="Average"/>
              </a:rPr>
              <a:t>4001E Honors, Scholars, and Fellows House</a:t>
            </a:r>
            <a:endParaRPr sz="1300" dirty="0">
              <a:latin typeface="Average"/>
              <a:ea typeface="Average"/>
              <a:cs typeface="Average"/>
              <a:sym typeface="Average"/>
            </a:endParaRPr>
          </a:p>
          <a:p>
            <a:pPr marL="0" lvl="0" indent="0" algn="l" rtl="0">
              <a:lnSpc>
                <a:spcPct val="115000"/>
              </a:lnSpc>
              <a:spcBef>
                <a:spcPts val="0"/>
              </a:spcBef>
              <a:spcAft>
                <a:spcPts val="0"/>
              </a:spcAft>
              <a:buNone/>
            </a:pPr>
            <a:r>
              <a:rPr lang="en" sz="1300" dirty="0">
                <a:latin typeface="Average"/>
                <a:ea typeface="Average"/>
                <a:cs typeface="Average"/>
                <a:sym typeface="Average"/>
              </a:rPr>
              <a:t>E-mail address: lliseno@admin.fsu.edu</a:t>
            </a:r>
            <a:endParaRPr sz="1300" dirty="0">
              <a:latin typeface="Average"/>
              <a:ea typeface="Average"/>
              <a:cs typeface="Average"/>
              <a:sym typeface="Average"/>
            </a:endParaRPr>
          </a:p>
        </p:txBody>
      </p:sp>
      <p:pic>
        <p:nvPicPr>
          <p:cNvPr id="86" name="Google Shape;86;p16"/>
          <p:cNvPicPr preferRelativeResize="0"/>
          <p:nvPr/>
        </p:nvPicPr>
        <p:blipFill rotWithShape="1">
          <a:blip r:embed="rId4">
            <a:alphaModFix/>
          </a:blip>
          <a:srcRect l="11696" r="11856"/>
          <a:stretch/>
        </p:blipFill>
        <p:spPr>
          <a:xfrm>
            <a:off x="231112" y="982967"/>
            <a:ext cx="1245675" cy="1415450"/>
          </a:xfrm>
          <a:prstGeom prst="rect">
            <a:avLst/>
          </a:prstGeom>
          <a:noFill/>
          <a:ln>
            <a:noFill/>
          </a:ln>
        </p:spPr>
      </p:pic>
      <p:pic>
        <p:nvPicPr>
          <p:cNvPr id="4" name="Picture 3" descr="A person smiling for the camera&#10;&#10;Description automatically generated with medium confidence">
            <a:extLst>
              <a:ext uri="{FF2B5EF4-FFF2-40B4-BE49-F238E27FC236}">
                <a16:creationId xmlns:a16="http://schemas.microsoft.com/office/drawing/2014/main" id="{EA6AE434-335F-483B-B6DC-36568C2211B5}"/>
              </a:ext>
            </a:extLst>
          </p:cNvPr>
          <p:cNvPicPr>
            <a:picLocks noChangeAspect="1"/>
          </p:cNvPicPr>
          <p:nvPr/>
        </p:nvPicPr>
        <p:blipFill>
          <a:blip r:embed="rId5"/>
          <a:stretch>
            <a:fillRect/>
          </a:stretch>
        </p:blipFill>
        <p:spPr>
          <a:xfrm>
            <a:off x="6372879" y="982967"/>
            <a:ext cx="1472812" cy="1787515"/>
          </a:xfrm>
          <a:prstGeom prst="rect">
            <a:avLst/>
          </a:prstGeom>
        </p:spPr>
      </p:pic>
      <p:sp>
        <p:nvSpPr>
          <p:cNvPr id="10" name="Google Shape;83;p16">
            <a:extLst>
              <a:ext uri="{FF2B5EF4-FFF2-40B4-BE49-F238E27FC236}">
                <a16:creationId xmlns:a16="http://schemas.microsoft.com/office/drawing/2014/main" id="{7B1DF54F-7D0D-4474-99A4-1D704437D332}"/>
              </a:ext>
            </a:extLst>
          </p:cNvPr>
          <p:cNvSpPr txBox="1">
            <a:spLocks/>
          </p:cNvSpPr>
          <p:nvPr/>
        </p:nvSpPr>
        <p:spPr>
          <a:xfrm>
            <a:off x="6262899" y="2975553"/>
            <a:ext cx="2406902" cy="17875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1600"/>
              </a:spcBef>
              <a:spcAft>
                <a:spcPts val="160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indent="0">
              <a:lnSpc>
                <a:spcPct val="100000"/>
              </a:lnSpc>
              <a:buFont typeface="Average"/>
              <a:buNone/>
            </a:pPr>
            <a:r>
              <a:rPr lang="en-US" sz="1300" b="1" dirty="0">
                <a:solidFill>
                  <a:srgbClr val="000000"/>
                </a:solidFill>
              </a:rPr>
              <a:t>Jen Adams</a:t>
            </a:r>
          </a:p>
          <a:p>
            <a:pPr marL="0" indent="0">
              <a:lnSpc>
                <a:spcPct val="100000"/>
              </a:lnSpc>
              <a:spcBef>
                <a:spcPts val="1600"/>
              </a:spcBef>
              <a:buFont typeface="Average"/>
              <a:buNone/>
            </a:pPr>
            <a:r>
              <a:rPr lang="en-US" sz="1300" dirty="0">
                <a:solidFill>
                  <a:srgbClr val="000000"/>
                </a:solidFill>
              </a:rPr>
              <a:t>PIE Graduate Assistant</a:t>
            </a:r>
          </a:p>
          <a:p>
            <a:pPr marL="0" indent="0">
              <a:lnSpc>
                <a:spcPct val="100000"/>
              </a:lnSpc>
              <a:spcBef>
                <a:spcPts val="1600"/>
              </a:spcBef>
              <a:buFont typeface="Average"/>
              <a:buNone/>
            </a:pPr>
            <a:r>
              <a:rPr lang="en-US" sz="1300" dirty="0">
                <a:solidFill>
                  <a:srgbClr val="000000"/>
                </a:solidFill>
              </a:rPr>
              <a:t>PhD Candidate, Department of English</a:t>
            </a:r>
          </a:p>
        </p:txBody>
      </p:sp>
      <p:pic>
        <p:nvPicPr>
          <p:cNvPr id="11" name="Graphic 10" descr="Cat with solid fill">
            <a:extLst>
              <a:ext uri="{FF2B5EF4-FFF2-40B4-BE49-F238E27FC236}">
                <a16:creationId xmlns:a16="http://schemas.microsoft.com/office/drawing/2014/main" id="{2A7DD4AD-0113-4A2E-8E91-B3E22EC0AB3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376183" y="0"/>
            <a:ext cx="750818" cy="7508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90000"/>
                </a:solidFill>
              </a:rPr>
              <a:t>Learning Objectives</a:t>
            </a:r>
            <a:endParaRPr>
              <a:solidFill>
                <a:srgbClr val="990000"/>
              </a:solidFill>
            </a:endParaRPr>
          </a:p>
        </p:txBody>
      </p:sp>
      <p:sp>
        <p:nvSpPr>
          <p:cNvPr id="105" name="Google Shape;10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Workshop attendees will be able to: </a:t>
            </a:r>
            <a:endParaRPr sz="2500">
              <a:solidFill>
                <a:srgbClr val="000000"/>
              </a:solidFill>
            </a:endParaRPr>
          </a:p>
          <a:p>
            <a:pPr marL="457200" lvl="0" indent="-346075" algn="l" rtl="0">
              <a:spcBef>
                <a:spcPts val="1600"/>
              </a:spcBef>
              <a:spcAft>
                <a:spcPts val="0"/>
              </a:spcAft>
              <a:buClr>
                <a:srgbClr val="000000"/>
              </a:buClr>
              <a:buSzPts val="1850"/>
              <a:buFont typeface="Average"/>
              <a:buAutoNum type="arabicPeriod"/>
            </a:pPr>
            <a:r>
              <a:rPr lang="en" sz="1850">
                <a:solidFill>
                  <a:srgbClr val="000000"/>
                </a:solidFill>
              </a:rPr>
              <a:t>Describe the responsibilities and professional growth opportunities offered by the Teaching Assistant position.</a:t>
            </a:r>
            <a:endParaRPr sz="1850">
              <a:solidFill>
                <a:srgbClr val="000000"/>
              </a:solidFill>
            </a:endParaRPr>
          </a:p>
          <a:p>
            <a:pPr marL="457200" lvl="0" indent="-346075" algn="l" rtl="0">
              <a:spcBef>
                <a:spcPts val="0"/>
              </a:spcBef>
              <a:spcAft>
                <a:spcPts val="0"/>
              </a:spcAft>
              <a:buClr>
                <a:srgbClr val="000000"/>
              </a:buClr>
              <a:buSzPts val="1850"/>
              <a:buFont typeface="Average"/>
              <a:buAutoNum type="arabicPeriod"/>
            </a:pPr>
            <a:r>
              <a:rPr lang="en" sz="1850">
                <a:solidFill>
                  <a:srgbClr val="000000"/>
                </a:solidFill>
              </a:rPr>
              <a:t>List training and professional development opportunities linked to the TA position.</a:t>
            </a:r>
            <a:endParaRPr sz="1850">
              <a:solidFill>
                <a:srgbClr val="000000"/>
              </a:solidFill>
            </a:endParaRPr>
          </a:p>
          <a:p>
            <a:pPr marL="457200" lvl="0" indent="-346075" algn="l" rtl="0">
              <a:spcBef>
                <a:spcPts val="0"/>
              </a:spcBef>
              <a:spcAft>
                <a:spcPts val="0"/>
              </a:spcAft>
              <a:buClr>
                <a:srgbClr val="000000"/>
              </a:buClr>
              <a:buSzPts val="1850"/>
              <a:buFont typeface="Average"/>
              <a:buAutoNum type="arabicPeriod"/>
            </a:pPr>
            <a:r>
              <a:rPr lang="en" sz="1850">
                <a:solidFill>
                  <a:srgbClr val="000000"/>
                </a:solidFill>
              </a:rPr>
              <a:t>Record TA work/trainings on a CV or resume.</a:t>
            </a:r>
            <a:endParaRPr sz="2500"/>
          </a:p>
        </p:txBody>
      </p:sp>
      <p:pic>
        <p:nvPicPr>
          <p:cNvPr id="4" name="Graphic 3" descr="Ghost with solid fill">
            <a:extLst>
              <a:ext uri="{FF2B5EF4-FFF2-40B4-BE49-F238E27FC236}">
                <a16:creationId xmlns:a16="http://schemas.microsoft.com/office/drawing/2014/main" id="{96BC35B9-5DB1-4411-9422-31D42D53C03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1620" y="50374"/>
            <a:ext cx="538316" cy="5383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274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Introductions: What is PIE?</a:t>
            </a:r>
            <a:endParaRPr>
              <a:solidFill>
                <a:srgbClr val="980000"/>
              </a:solidFill>
            </a:endParaRPr>
          </a:p>
        </p:txBody>
      </p:sp>
      <p:sp>
        <p:nvSpPr>
          <p:cNvPr id="75" name="Google Shape;75;p15"/>
          <p:cNvSpPr txBox="1">
            <a:spLocks noGrp="1"/>
          </p:cNvSpPr>
          <p:nvPr>
            <p:ph type="body" idx="1"/>
          </p:nvPr>
        </p:nvSpPr>
        <p:spPr>
          <a:xfrm>
            <a:off x="311700" y="11022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From Our Website: </a:t>
            </a:r>
            <a:r>
              <a:rPr lang="en" u="sng">
                <a:solidFill>
                  <a:schemeClr val="hlink"/>
                </a:solidFill>
                <a:hlinkClick r:id="rId3"/>
              </a:rPr>
              <a:t>https://pie.fsu.edu/</a:t>
            </a:r>
            <a:endParaRPr>
              <a:solidFill>
                <a:srgbClr val="000000"/>
              </a:solidFill>
            </a:endParaRPr>
          </a:p>
          <a:p>
            <a:pPr marL="0" lvl="0" indent="0" algn="l" rtl="0">
              <a:spcBef>
                <a:spcPts val="1600"/>
              </a:spcBef>
              <a:spcAft>
                <a:spcPts val="1600"/>
              </a:spcAft>
              <a:buNone/>
            </a:pPr>
            <a:r>
              <a:rPr lang="en" sz="1700">
                <a:solidFill>
                  <a:srgbClr val="000000"/>
                </a:solidFill>
              </a:rPr>
              <a:t>“</a:t>
            </a:r>
            <a:r>
              <a:rPr lang="en" sz="1300">
                <a:solidFill>
                  <a:srgbClr val="2C2A29"/>
                </a:solidFill>
                <a:highlight>
                  <a:srgbClr val="F4F4F4"/>
                </a:highlight>
                <a:latin typeface="Arial"/>
                <a:ea typeface="Arial"/>
                <a:cs typeface="Arial"/>
                <a:sym typeface="Arial"/>
              </a:rPr>
              <a:t>The </a:t>
            </a:r>
            <a:r>
              <a:rPr lang="en" sz="1300" b="1">
                <a:solidFill>
                  <a:srgbClr val="2C2A29"/>
                </a:solidFill>
                <a:highlight>
                  <a:srgbClr val="F4F4F4"/>
                </a:highlight>
                <a:latin typeface="Arial"/>
                <a:ea typeface="Arial"/>
                <a:cs typeface="Arial"/>
                <a:sym typeface="Arial"/>
              </a:rPr>
              <a:t>Program for Instructional Excellence (PIE)</a:t>
            </a:r>
            <a:r>
              <a:rPr lang="en" sz="1300">
                <a:solidFill>
                  <a:srgbClr val="2C2A29"/>
                </a:solidFill>
                <a:highlight>
                  <a:srgbClr val="F4F4F4"/>
                </a:highlight>
                <a:latin typeface="Arial"/>
                <a:ea typeface="Arial"/>
                <a:cs typeface="Arial"/>
                <a:sym typeface="Arial"/>
              </a:rPr>
              <a:t>, a unit of The Graduate School, strives to enrich the learning experience for undergraduate students at FSU by supporting the teaching efforts of graduate student teaching assistants through its various services. PIE offers professional development programs that create opportunities to foster a sense of collaboration and community among all graduate student teaching assistants, and any graduate student interested in learning best practices in teaching and learning while at FSU.”</a:t>
            </a:r>
            <a:endParaRPr sz="1900" b="1"/>
          </a:p>
        </p:txBody>
      </p:sp>
      <p:sp>
        <p:nvSpPr>
          <p:cNvPr id="76" name="Google Shape;76;p15"/>
          <p:cNvSpPr txBox="1"/>
          <p:nvPr/>
        </p:nvSpPr>
        <p:spPr>
          <a:xfrm>
            <a:off x="311700" y="3104175"/>
            <a:ext cx="5213400" cy="16275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Font typeface="Average"/>
              <a:buChar char="●"/>
            </a:pPr>
            <a:r>
              <a:rPr lang="en" sz="1700" dirty="0" smtClean="0">
                <a:latin typeface="Average"/>
                <a:ea typeface="Average"/>
                <a:cs typeface="Average"/>
                <a:sym typeface="Average"/>
              </a:rPr>
              <a:t>University-wide required</a:t>
            </a:r>
            <a:r>
              <a:rPr lang="en" sz="1700" dirty="0" smtClean="0">
                <a:latin typeface="Average"/>
                <a:ea typeface="Average"/>
                <a:cs typeface="Average"/>
                <a:sym typeface="Average"/>
              </a:rPr>
              <a:t> </a:t>
            </a:r>
            <a:r>
              <a:rPr lang="en" sz="1700" dirty="0">
                <a:latin typeface="Average"/>
                <a:ea typeface="Average"/>
                <a:cs typeface="Average"/>
                <a:sym typeface="Average"/>
              </a:rPr>
              <a:t>TA Training</a:t>
            </a:r>
            <a:endParaRPr sz="1800" dirty="0">
              <a:latin typeface="Average"/>
              <a:ea typeface="Average"/>
              <a:cs typeface="Average"/>
              <a:sym typeface="Average"/>
            </a:endParaRPr>
          </a:p>
          <a:p>
            <a:pPr marL="457200" lvl="0" indent="-342900" algn="l" rtl="0">
              <a:spcBef>
                <a:spcPts val="0"/>
              </a:spcBef>
              <a:spcAft>
                <a:spcPts val="0"/>
              </a:spcAft>
              <a:buSzPts val="1800"/>
              <a:buFont typeface="Average"/>
              <a:buChar char="●"/>
            </a:pPr>
            <a:r>
              <a:rPr lang="en" sz="1800" dirty="0">
                <a:latin typeface="Average"/>
                <a:ea typeface="Average"/>
                <a:cs typeface="Average"/>
                <a:sym typeface="Average"/>
              </a:rPr>
              <a:t>Professional Development Workshops</a:t>
            </a:r>
            <a:endParaRPr sz="1800" dirty="0">
              <a:latin typeface="Average"/>
              <a:ea typeface="Average"/>
              <a:cs typeface="Average"/>
              <a:sym typeface="Average"/>
            </a:endParaRPr>
          </a:p>
          <a:p>
            <a:pPr marL="457200" lvl="0" indent="-342900" algn="l" rtl="0">
              <a:spcBef>
                <a:spcPts val="0"/>
              </a:spcBef>
              <a:spcAft>
                <a:spcPts val="0"/>
              </a:spcAft>
              <a:buSzPts val="1800"/>
              <a:buFont typeface="Average"/>
              <a:buChar char="●"/>
            </a:pPr>
            <a:r>
              <a:rPr lang="en" sz="1800" dirty="0">
                <a:latin typeface="Average"/>
                <a:ea typeface="Average"/>
                <a:cs typeface="Average"/>
                <a:sym typeface="Average"/>
              </a:rPr>
              <a:t>Teaching Support/Development Resources</a:t>
            </a:r>
            <a:endParaRPr sz="1800" dirty="0">
              <a:latin typeface="Average"/>
              <a:ea typeface="Average"/>
              <a:cs typeface="Average"/>
              <a:sym typeface="Average"/>
            </a:endParaRPr>
          </a:p>
          <a:p>
            <a:pPr marL="457200" lvl="0" indent="-342900" algn="l" rtl="0">
              <a:spcBef>
                <a:spcPts val="0"/>
              </a:spcBef>
              <a:spcAft>
                <a:spcPts val="0"/>
              </a:spcAft>
              <a:buSzPts val="1800"/>
              <a:buFont typeface="Average"/>
              <a:buChar char="●"/>
            </a:pPr>
            <a:r>
              <a:rPr lang="en" sz="1800" dirty="0">
                <a:latin typeface="Average"/>
                <a:ea typeface="Average"/>
                <a:cs typeface="Average"/>
                <a:sym typeface="Average"/>
              </a:rPr>
              <a:t>Recognition for Outstanding TAs</a:t>
            </a:r>
            <a:endParaRPr sz="1800" dirty="0">
              <a:latin typeface="Average"/>
              <a:ea typeface="Average"/>
              <a:cs typeface="Average"/>
              <a:sym typeface="Average"/>
            </a:endParaRPr>
          </a:p>
          <a:p>
            <a:pPr marL="457200" lvl="0" indent="-342900" algn="l" rtl="0">
              <a:spcBef>
                <a:spcPts val="0"/>
              </a:spcBef>
              <a:spcAft>
                <a:spcPts val="0"/>
              </a:spcAft>
              <a:buSzPts val="1800"/>
              <a:buFont typeface="Average"/>
              <a:buChar char="●"/>
            </a:pPr>
            <a:r>
              <a:rPr lang="en" sz="1800" dirty="0">
                <a:latin typeface="Average"/>
                <a:ea typeface="Average"/>
                <a:cs typeface="Average"/>
                <a:sym typeface="Average"/>
              </a:rPr>
              <a:t>Overall Community for Teaching/Learning</a:t>
            </a:r>
            <a:endParaRPr sz="1800" dirty="0">
              <a:latin typeface="Average"/>
              <a:ea typeface="Average"/>
              <a:cs typeface="Average"/>
              <a:sym typeface="Average"/>
            </a:endParaRPr>
          </a:p>
        </p:txBody>
      </p:sp>
      <p:pic>
        <p:nvPicPr>
          <p:cNvPr id="77" name="Google Shape;77;p15"/>
          <p:cNvPicPr preferRelativeResize="0"/>
          <p:nvPr/>
        </p:nvPicPr>
        <p:blipFill>
          <a:blip r:embed="rId4">
            <a:alphaModFix/>
          </a:blip>
          <a:stretch>
            <a:fillRect/>
          </a:stretch>
        </p:blipFill>
        <p:spPr>
          <a:xfrm>
            <a:off x="6586175" y="2998825"/>
            <a:ext cx="2324100" cy="1962150"/>
          </a:xfrm>
          <a:prstGeom prst="rect">
            <a:avLst/>
          </a:prstGeom>
          <a:noFill/>
          <a:ln>
            <a:noFill/>
          </a:ln>
        </p:spPr>
      </p:pic>
      <p:pic>
        <p:nvPicPr>
          <p:cNvPr id="6" name="Graphic 5" descr="Cat with solid fill">
            <a:extLst>
              <a:ext uri="{FF2B5EF4-FFF2-40B4-BE49-F238E27FC236}">
                <a16:creationId xmlns:a16="http://schemas.microsoft.com/office/drawing/2014/main" id="{ACF019C5-D1E5-4647-8E33-EAC608B3F2B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9330" y="35328"/>
            <a:ext cx="561902" cy="5619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A61C00"/>
                </a:solidFill>
              </a:rPr>
              <a:t>Part 1:</a:t>
            </a:r>
            <a:endParaRPr>
              <a:solidFill>
                <a:srgbClr val="A61C00"/>
              </a:solidFill>
            </a:endParaRPr>
          </a:p>
        </p:txBody>
      </p:sp>
      <p:sp>
        <p:nvSpPr>
          <p:cNvPr id="111" name="Google Shape;111;p1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What is a TA?</a:t>
            </a:r>
            <a:endParaRPr>
              <a:solidFill>
                <a:srgbClr val="000000"/>
              </a:solidFill>
            </a:endParaRPr>
          </a:p>
        </p:txBody>
      </p:sp>
      <p:sp>
        <p:nvSpPr>
          <p:cNvPr id="112" name="Google Shape;112;p19"/>
          <p:cNvSpPr txBox="1">
            <a:spLocks noGrp="1"/>
          </p:cNvSpPr>
          <p:nvPr>
            <p:ph type="body" idx="2"/>
          </p:nvPr>
        </p:nvSpPr>
        <p:spPr>
          <a:xfrm>
            <a:off x="4939500" y="724200"/>
            <a:ext cx="3837000" cy="36951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pic>
        <p:nvPicPr>
          <p:cNvPr id="113" name="Google Shape;113;p19"/>
          <p:cNvPicPr preferRelativeResize="0"/>
          <p:nvPr/>
        </p:nvPicPr>
        <p:blipFill>
          <a:blip r:embed="rId3">
            <a:alphaModFix/>
          </a:blip>
          <a:stretch>
            <a:fillRect/>
          </a:stretch>
        </p:blipFill>
        <p:spPr>
          <a:xfrm>
            <a:off x="6561475" y="2458950"/>
            <a:ext cx="2450950" cy="2450950"/>
          </a:xfrm>
          <a:prstGeom prst="rect">
            <a:avLst/>
          </a:prstGeom>
          <a:noFill/>
          <a:ln>
            <a:noFill/>
          </a:ln>
        </p:spPr>
      </p:pic>
      <p:pic>
        <p:nvPicPr>
          <p:cNvPr id="114" name="Google Shape;114;p19"/>
          <p:cNvPicPr preferRelativeResize="0"/>
          <p:nvPr/>
        </p:nvPicPr>
        <p:blipFill>
          <a:blip r:embed="rId4">
            <a:alphaModFix/>
          </a:blip>
          <a:stretch>
            <a:fillRect/>
          </a:stretch>
        </p:blipFill>
        <p:spPr>
          <a:xfrm>
            <a:off x="4696075" y="2791700"/>
            <a:ext cx="1929775" cy="2090600"/>
          </a:xfrm>
          <a:prstGeom prst="rect">
            <a:avLst/>
          </a:prstGeom>
          <a:noFill/>
          <a:ln>
            <a:noFill/>
          </a:ln>
        </p:spPr>
      </p:pic>
      <p:pic>
        <p:nvPicPr>
          <p:cNvPr id="115" name="Google Shape;115;p19"/>
          <p:cNvPicPr preferRelativeResize="0"/>
          <p:nvPr/>
        </p:nvPicPr>
        <p:blipFill>
          <a:blip r:embed="rId5">
            <a:alphaModFix/>
          </a:blip>
          <a:stretch>
            <a:fillRect/>
          </a:stretch>
        </p:blipFill>
        <p:spPr>
          <a:xfrm>
            <a:off x="4696075" y="135375"/>
            <a:ext cx="3170704" cy="2323575"/>
          </a:xfrm>
          <a:prstGeom prst="rect">
            <a:avLst/>
          </a:prstGeom>
          <a:noFill/>
          <a:ln>
            <a:noFill/>
          </a:ln>
        </p:spPr>
      </p:pic>
      <p:pic>
        <p:nvPicPr>
          <p:cNvPr id="8" name="Graphic 7" descr="Ghost with solid fill">
            <a:extLst>
              <a:ext uri="{FF2B5EF4-FFF2-40B4-BE49-F238E27FC236}">
                <a16:creationId xmlns:a16="http://schemas.microsoft.com/office/drawing/2014/main" id="{382FEC00-ECCC-4ADF-93E0-BAAA96CF32D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1620" y="50374"/>
            <a:ext cx="538316" cy="5383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A Few Definitions</a:t>
            </a:r>
            <a:endParaRPr>
              <a:solidFill>
                <a:srgbClr val="980000"/>
              </a:solidFill>
            </a:endParaRPr>
          </a:p>
        </p:txBody>
      </p:sp>
      <p:sp>
        <p:nvSpPr>
          <p:cNvPr id="121" name="Google Shape;12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000000"/>
                </a:solidFill>
              </a:rPr>
              <a:t>“</a:t>
            </a:r>
            <a:r>
              <a:rPr lang="en" sz="1550">
                <a:solidFill>
                  <a:srgbClr val="000000"/>
                </a:solidFill>
              </a:rPr>
              <a:t>A </a:t>
            </a:r>
            <a:r>
              <a:rPr lang="en" sz="1550" b="1">
                <a:solidFill>
                  <a:srgbClr val="000000"/>
                </a:solidFill>
              </a:rPr>
              <a:t>teaching assistant</a:t>
            </a:r>
            <a:r>
              <a:rPr lang="en" sz="1550">
                <a:solidFill>
                  <a:srgbClr val="000000"/>
                </a:solidFill>
              </a:rPr>
              <a:t> or </a:t>
            </a:r>
            <a:r>
              <a:rPr lang="en" sz="1550" b="1">
                <a:solidFill>
                  <a:srgbClr val="000000"/>
                </a:solidFill>
              </a:rPr>
              <a:t>teacher's aide</a:t>
            </a:r>
            <a:r>
              <a:rPr lang="en" sz="1550">
                <a:solidFill>
                  <a:srgbClr val="000000"/>
                </a:solidFill>
              </a:rPr>
              <a:t> (</a:t>
            </a:r>
            <a:r>
              <a:rPr lang="en" sz="1550" b="1">
                <a:solidFill>
                  <a:srgbClr val="000000"/>
                </a:solidFill>
              </a:rPr>
              <a:t>TA</a:t>
            </a:r>
            <a:r>
              <a:rPr lang="en" sz="1550">
                <a:solidFill>
                  <a:srgbClr val="000000"/>
                </a:solidFill>
              </a:rPr>
              <a:t>) or </a:t>
            </a:r>
            <a:r>
              <a:rPr lang="en" sz="1550" b="1">
                <a:solidFill>
                  <a:srgbClr val="000000"/>
                </a:solidFill>
              </a:rPr>
              <a:t>education assistant</a:t>
            </a:r>
            <a:r>
              <a:rPr lang="en" sz="1550">
                <a:solidFill>
                  <a:srgbClr val="000000"/>
                </a:solidFill>
              </a:rPr>
              <a:t> (</a:t>
            </a:r>
            <a:r>
              <a:rPr lang="en" sz="1550" b="1">
                <a:solidFill>
                  <a:srgbClr val="000000"/>
                </a:solidFill>
              </a:rPr>
              <a:t>EA</a:t>
            </a:r>
            <a:r>
              <a:rPr lang="en" sz="1550">
                <a:solidFill>
                  <a:srgbClr val="000000"/>
                </a:solidFill>
              </a:rPr>
              <a:t>) or </a:t>
            </a:r>
            <a:r>
              <a:rPr lang="en" sz="1550" b="1">
                <a:solidFill>
                  <a:srgbClr val="000000"/>
                </a:solidFill>
              </a:rPr>
              <a:t>team teacher</a:t>
            </a:r>
            <a:r>
              <a:rPr lang="en" sz="1550">
                <a:solidFill>
                  <a:srgbClr val="000000"/>
                </a:solidFill>
              </a:rPr>
              <a:t> (</a:t>
            </a:r>
            <a:r>
              <a:rPr lang="en" sz="1550" b="1">
                <a:solidFill>
                  <a:srgbClr val="000000"/>
                </a:solidFill>
              </a:rPr>
              <a:t>TT</a:t>
            </a:r>
            <a:r>
              <a:rPr lang="en" sz="1550">
                <a:solidFill>
                  <a:srgbClr val="000000"/>
                </a:solidFill>
              </a:rPr>
              <a:t>) is an individual who assists a </a:t>
            </a:r>
            <a:r>
              <a:rPr lang="en" sz="1550">
                <a:solidFill>
                  <a:srgbClr val="000000"/>
                </a:solidFill>
                <a:uFill>
                  <a:noFill/>
                </a:uFill>
                <a:hlinkClick r:id="rId3">
                  <a:extLst>
                    <a:ext uri="{A12FA001-AC4F-418D-AE19-62706E023703}">
                      <ahyp:hlinkClr xmlns:ahyp="http://schemas.microsoft.com/office/drawing/2018/hyperlinkcolor" xmlns="" val="tx"/>
                    </a:ext>
                  </a:extLst>
                </a:hlinkClick>
              </a:rPr>
              <a:t>teacher</a:t>
            </a:r>
            <a:r>
              <a:rPr lang="en" sz="1550">
                <a:solidFill>
                  <a:srgbClr val="000000"/>
                </a:solidFill>
              </a:rPr>
              <a:t> with instructional responsibilities. TAs include graduate teaching assistants (GTAs), who are </a:t>
            </a:r>
            <a:r>
              <a:rPr lang="en" sz="1550">
                <a:solidFill>
                  <a:srgbClr val="000000"/>
                </a:solidFill>
                <a:uFill>
                  <a:noFill/>
                </a:uFill>
                <a:hlinkClick r:id="rId4">
                  <a:extLst>
                    <a:ext uri="{A12FA001-AC4F-418D-AE19-62706E023703}">
                      <ahyp:hlinkClr xmlns:ahyp="http://schemas.microsoft.com/office/drawing/2018/hyperlinkcolor" xmlns="" val="tx"/>
                    </a:ext>
                  </a:extLst>
                </a:hlinkClick>
              </a:rPr>
              <a:t>graduate</a:t>
            </a:r>
            <a:r>
              <a:rPr lang="en" sz="1550">
                <a:solidFill>
                  <a:srgbClr val="000000"/>
                </a:solidFill>
              </a:rPr>
              <a:t> students; undergraduate teaching assistants (UTAs), who are </a:t>
            </a:r>
            <a:r>
              <a:rPr lang="en" sz="1550">
                <a:solidFill>
                  <a:srgbClr val="000000"/>
                </a:solidFill>
                <a:uFill>
                  <a:noFill/>
                </a:uFill>
                <a:hlinkClick r:id="rId5">
                  <a:extLst>
                    <a:ext uri="{A12FA001-AC4F-418D-AE19-62706E023703}">
                      <ahyp:hlinkClr xmlns:ahyp="http://schemas.microsoft.com/office/drawing/2018/hyperlinkcolor" xmlns="" val="tx"/>
                    </a:ext>
                  </a:extLst>
                </a:hlinkClick>
              </a:rPr>
              <a:t>undergraduate</a:t>
            </a:r>
            <a:r>
              <a:rPr lang="en" sz="1550">
                <a:solidFill>
                  <a:srgbClr val="000000"/>
                </a:solidFill>
              </a:rPr>
              <a:t> students; secondary school TAs, who are either high school students or adults; and elementary school TAs, who are adults (also known as </a:t>
            </a:r>
            <a:r>
              <a:rPr lang="en" sz="1550">
                <a:solidFill>
                  <a:srgbClr val="000000"/>
                </a:solidFill>
                <a:uFill>
                  <a:noFill/>
                </a:uFill>
                <a:hlinkClick r:id="rId6">
                  <a:extLst>
                    <a:ext uri="{A12FA001-AC4F-418D-AE19-62706E023703}">
                      <ahyp:hlinkClr xmlns:ahyp="http://schemas.microsoft.com/office/drawing/2018/hyperlinkcolor" xmlns="" val="tx"/>
                    </a:ext>
                  </a:extLst>
                </a:hlinkClick>
              </a:rPr>
              <a:t>paraprofessional educators</a:t>
            </a:r>
            <a:r>
              <a:rPr lang="en" sz="1550">
                <a:solidFill>
                  <a:srgbClr val="000000"/>
                </a:solidFill>
              </a:rPr>
              <a:t> or teacher's aides).”</a:t>
            </a:r>
            <a:endParaRPr sz="1550">
              <a:solidFill>
                <a:srgbClr val="000000"/>
              </a:solidFill>
            </a:endParaRPr>
          </a:p>
          <a:p>
            <a:pPr marL="0" lvl="0" indent="0" algn="l" rtl="0">
              <a:spcBef>
                <a:spcPts val="1600"/>
              </a:spcBef>
              <a:spcAft>
                <a:spcPts val="0"/>
              </a:spcAft>
              <a:buNone/>
            </a:pPr>
            <a:r>
              <a:rPr lang="en" sz="1550">
                <a:solidFill>
                  <a:srgbClr val="000000"/>
                </a:solidFill>
              </a:rPr>
              <a:t>-Definition from </a:t>
            </a:r>
            <a:r>
              <a:rPr lang="en" sz="1550" u="sng">
                <a:solidFill>
                  <a:schemeClr val="hlink"/>
                </a:solidFill>
                <a:hlinkClick r:id="rId7"/>
              </a:rPr>
              <a:t>https://en.wikipedia.org/wiki/Teaching_assistant</a:t>
            </a:r>
            <a:endParaRPr sz="1550">
              <a:solidFill>
                <a:srgbClr val="000000"/>
              </a:solidFill>
            </a:endParaRPr>
          </a:p>
          <a:p>
            <a:pPr marL="457200" lvl="0" indent="-327025" algn="l" rtl="0">
              <a:spcBef>
                <a:spcPts val="1600"/>
              </a:spcBef>
              <a:spcAft>
                <a:spcPts val="0"/>
              </a:spcAft>
              <a:buClr>
                <a:srgbClr val="000000"/>
              </a:buClr>
              <a:buSzPts val="1550"/>
              <a:buChar char="●"/>
            </a:pPr>
            <a:r>
              <a:rPr lang="en" sz="1550">
                <a:solidFill>
                  <a:srgbClr val="000000"/>
                </a:solidFill>
              </a:rPr>
              <a:t>Different institutions = Different qualifications</a:t>
            </a:r>
            <a:endParaRPr sz="1550">
              <a:solidFill>
                <a:srgbClr val="000000"/>
              </a:solidFill>
            </a:endParaRPr>
          </a:p>
          <a:p>
            <a:pPr marL="457200" lvl="0" indent="-327025" algn="l" rtl="0">
              <a:spcBef>
                <a:spcPts val="0"/>
              </a:spcBef>
              <a:spcAft>
                <a:spcPts val="0"/>
              </a:spcAft>
              <a:buClr>
                <a:srgbClr val="000000"/>
              </a:buClr>
              <a:buSzPts val="1550"/>
              <a:buChar char="●"/>
            </a:pPr>
            <a:r>
              <a:rPr lang="en" sz="1550">
                <a:solidFill>
                  <a:srgbClr val="000000"/>
                </a:solidFill>
              </a:rPr>
              <a:t>Provide various degrees of assistance in educational endeavors</a:t>
            </a:r>
            <a:endParaRPr sz="1550">
              <a:solidFill>
                <a:srgbClr val="000000"/>
              </a:solidFill>
            </a:endParaRPr>
          </a:p>
          <a:p>
            <a:pPr marL="914400" lvl="1" indent="-327025" algn="l" rtl="0">
              <a:spcBef>
                <a:spcPts val="0"/>
              </a:spcBef>
              <a:spcAft>
                <a:spcPts val="0"/>
              </a:spcAft>
              <a:buClr>
                <a:srgbClr val="000000"/>
              </a:buClr>
              <a:buSzPts val="1550"/>
              <a:buChar char="○"/>
            </a:pPr>
            <a:r>
              <a:rPr lang="en" sz="1550">
                <a:solidFill>
                  <a:srgbClr val="000000"/>
                </a:solidFill>
              </a:rPr>
              <a:t>May be directly or indirectly related to their field of study </a:t>
            </a:r>
            <a:endParaRPr sz="1550">
              <a:solidFill>
                <a:srgbClr val="000000"/>
              </a:solidFill>
            </a:endParaRPr>
          </a:p>
        </p:txBody>
      </p:sp>
      <p:pic>
        <p:nvPicPr>
          <p:cNvPr id="4" name="Graphic 3" descr="Ghost with solid fill">
            <a:extLst>
              <a:ext uri="{FF2B5EF4-FFF2-40B4-BE49-F238E27FC236}">
                <a16:creationId xmlns:a16="http://schemas.microsoft.com/office/drawing/2014/main" id="{5D951BC0-420D-4EA8-BD21-480D0307B9C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1620" y="50374"/>
            <a:ext cx="538316" cy="5383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General Roles &amp; Responsibilities </a:t>
            </a:r>
            <a:endParaRPr>
              <a:solidFill>
                <a:srgbClr val="980000"/>
              </a:solidFill>
            </a:endParaRPr>
          </a:p>
        </p:txBody>
      </p:sp>
      <p:sp>
        <p:nvSpPr>
          <p:cNvPr id="127" name="Google Shape;12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Different TA roles = Different tasks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Varying independence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Varying hours per week</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Tasks may include: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Grading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Providing feedback</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Course design/management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Recitation facilitation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Test proctoring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Running labs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Fielding emails/questions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Holding office hours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Teaching the entire course</a:t>
            </a:r>
            <a:endParaRPr>
              <a:solidFill>
                <a:srgbClr val="000000"/>
              </a:solidFill>
            </a:endParaRPr>
          </a:p>
        </p:txBody>
      </p:sp>
      <p:pic>
        <p:nvPicPr>
          <p:cNvPr id="128" name="Google Shape;128;p21"/>
          <p:cNvPicPr preferRelativeResize="0"/>
          <p:nvPr/>
        </p:nvPicPr>
        <p:blipFill>
          <a:blip r:embed="rId3">
            <a:alphaModFix/>
          </a:blip>
          <a:stretch>
            <a:fillRect/>
          </a:stretch>
        </p:blipFill>
        <p:spPr>
          <a:xfrm>
            <a:off x="6474475" y="278250"/>
            <a:ext cx="2027825" cy="2027825"/>
          </a:xfrm>
          <a:prstGeom prst="rect">
            <a:avLst/>
          </a:prstGeom>
          <a:noFill/>
          <a:ln>
            <a:noFill/>
          </a:ln>
        </p:spPr>
      </p:pic>
      <p:pic>
        <p:nvPicPr>
          <p:cNvPr id="129" name="Google Shape;129;p21"/>
          <p:cNvPicPr preferRelativeResize="0"/>
          <p:nvPr/>
        </p:nvPicPr>
        <p:blipFill>
          <a:blip r:embed="rId4">
            <a:alphaModFix/>
          </a:blip>
          <a:stretch>
            <a:fillRect/>
          </a:stretch>
        </p:blipFill>
        <p:spPr>
          <a:xfrm>
            <a:off x="6450663" y="2978575"/>
            <a:ext cx="2075450" cy="2075450"/>
          </a:xfrm>
          <a:prstGeom prst="rect">
            <a:avLst/>
          </a:prstGeom>
          <a:noFill/>
          <a:ln>
            <a:noFill/>
          </a:ln>
        </p:spPr>
      </p:pic>
      <p:sp>
        <p:nvSpPr>
          <p:cNvPr id="130" name="Google Shape;130;p21"/>
          <p:cNvSpPr txBox="1"/>
          <p:nvPr/>
        </p:nvSpPr>
        <p:spPr>
          <a:xfrm>
            <a:off x="7241525" y="2355975"/>
            <a:ext cx="654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latin typeface="Average"/>
                <a:ea typeface="Average"/>
                <a:cs typeface="Average"/>
                <a:sym typeface="Average"/>
              </a:rPr>
              <a:t>VS</a:t>
            </a:r>
            <a:endParaRPr sz="1900" b="1">
              <a:latin typeface="Average"/>
              <a:ea typeface="Average"/>
              <a:cs typeface="Average"/>
              <a:sym typeface="Average"/>
            </a:endParaRPr>
          </a:p>
        </p:txBody>
      </p:sp>
      <p:pic>
        <p:nvPicPr>
          <p:cNvPr id="7" name="Graphic 6" descr="Ghost with solid fill">
            <a:extLst>
              <a:ext uri="{FF2B5EF4-FFF2-40B4-BE49-F238E27FC236}">
                <a16:creationId xmlns:a16="http://schemas.microsoft.com/office/drawing/2014/main" id="{3819109E-05E3-44E4-846D-4E2DA6AB9D9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1620" y="50374"/>
            <a:ext cx="538316" cy="5383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A Closer Look at Roles</a:t>
            </a:r>
            <a:endParaRPr>
              <a:solidFill>
                <a:srgbClr val="980000"/>
              </a:solidFill>
            </a:endParaRPr>
          </a:p>
        </p:txBody>
      </p:sp>
      <p:sp>
        <p:nvSpPr>
          <p:cNvPr id="136" name="Google Shape;136;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00000"/>
                </a:solidFill>
              </a:rPr>
              <a:t>Behind-the-Scenes</a:t>
            </a:r>
            <a:endParaRPr sz="1500" b="1">
              <a:solidFill>
                <a:srgbClr val="000000"/>
              </a:solidFill>
            </a:endParaRPr>
          </a:p>
          <a:p>
            <a:pPr marL="457200" lvl="0" indent="-317500" algn="l" rtl="0">
              <a:spcBef>
                <a:spcPts val="1600"/>
              </a:spcBef>
              <a:spcAft>
                <a:spcPts val="0"/>
              </a:spcAft>
              <a:buClr>
                <a:srgbClr val="000000"/>
              </a:buClr>
              <a:buSzPts val="1400"/>
              <a:buChar char="●"/>
            </a:pPr>
            <a:r>
              <a:rPr lang="en">
                <a:solidFill>
                  <a:srgbClr val="000000"/>
                </a:solidFill>
              </a:rPr>
              <a:t>Grade assignments/quizzes/exams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Provide feedback on work/activities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Update/manage course content</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Planning/organization with the instructor of record</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Create review materials/activities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Track/manage data </a:t>
            </a:r>
            <a:endParaRPr>
              <a:solidFill>
                <a:srgbClr val="000000"/>
              </a:solidFill>
            </a:endParaRPr>
          </a:p>
          <a:p>
            <a:pPr marL="457200" lvl="0" indent="0" algn="l" rtl="0">
              <a:spcBef>
                <a:spcPts val="1600"/>
              </a:spcBef>
              <a:spcAft>
                <a:spcPts val="1600"/>
              </a:spcAft>
              <a:buNone/>
            </a:pPr>
            <a:endParaRPr>
              <a:solidFill>
                <a:srgbClr val="000000"/>
              </a:solidFill>
            </a:endParaRPr>
          </a:p>
        </p:txBody>
      </p:sp>
      <p:sp>
        <p:nvSpPr>
          <p:cNvPr id="137" name="Google Shape;137;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Labs/Recitations </a:t>
            </a:r>
            <a:endParaRPr b="1">
              <a:solidFill>
                <a:srgbClr val="000000"/>
              </a:solidFill>
            </a:endParaRPr>
          </a:p>
          <a:p>
            <a:pPr marL="457200" lvl="0" indent="-317500" algn="l" rtl="0">
              <a:spcBef>
                <a:spcPts val="1600"/>
              </a:spcBef>
              <a:spcAft>
                <a:spcPts val="0"/>
              </a:spcAft>
              <a:buClr>
                <a:srgbClr val="000000"/>
              </a:buClr>
              <a:buSzPts val="1400"/>
              <a:buChar char="●"/>
            </a:pPr>
            <a:r>
              <a:rPr lang="en">
                <a:solidFill>
                  <a:srgbClr val="000000"/>
                </a:solidFill>
              </a:rPr>
              <a:t>Manage/proctor recitation activities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Monitor/proctor exams/quizzes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Manage lab activities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Conduct review sessions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Troubleshoot problem areas </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Hold office hours </a:t>
            </a:r>
            <a:endParaRPr>
              <a:solidFill>
                <a:srgbClr val="000000"/>
              </a:solidFill>
            </a:endParaRPr>
          </a:p>
        </p:txBody>
      </p:sp>
      <p:pic>
        <p:nvPicPr>
          <p:cNvPr id="5" name="Graphic 4" descr="Ghost with solid fill">
            <a:extLst>
              <a:ext uri="{FF2B5EF4-FFF2-40B4-BE49-F238E27FC236}">
                <a16:creationId xmlns:a16="http://schemas.microsoft.com/office/drawing/2014/main" id="{76E0E508-4748-4EC8-94DB-56BC0FEE55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1620" y="50374"/>
            <a:ext cx="538316" cy="538316"/>
          </a:xfrm>
          <a:prstGeom prst="rect">
            <a:avLst/>
          </a:prstGeom>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8427</TotalTime>
  <Words>1636</Words>
  <Application>Microsoft Office PowerPoint</Application>
  <PresentationFormat>On-screen Show (16:9)</PresentationFormat>
  <Paragraphs>201</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Oswald</vt:lpstr>
      <vt:lpstr>Montserrat</vt:lpstr>
      <vt:lpstr>Average</vt:lpstr>
      <vt:lpstr>Arial</vt:lpstr>
      <vt:lpstr>Lato Extended</vt:lpstr>
      <vt:lpstr>Slate</vt:lpstr>
      <vt:lpstr>Pursing Your Teaching Passion through the Program for Instructional Excellence (PIE):  An Overview of Services</vt:lpstr>
      <vt:lpstr>PIE Workshop Guidelines </vt:lpstr>
      <vt:lpstr>Introductions: PIE Staff</vt:lpstr>
      <vt:lpstr>Learning Objectives</vt:lpstr>
      <vt:lpstr>Introductions: What is PIE?</vt:lpstr>
      <vt:lpstr>Part 1:</vt:lpstr>
      <vt:lpstr>A Few Definitions</vt:lpstr>
      <vt:lpstr>General Roles &amp; Responsibilities </vt:lpstr>
      <vt:lpstr>A Closer Look at Roles</vt:lpstr>
      <vt:lpstr>A Closer Look at Roles</vt:lpstr>
      <vt:lpstr>Common Tasks, Regardless of Roles</vt:lpstr>
      <vt:lpstr>Part 2:</vt:lpstr>
      <vt:lpstr>Important Knowledge </vt:lpstr>
      <vt:lpstr>Important Skills &amp; Abilities </vt:lpstr>
      <vt:lpstr>TA Training: A PIE Example</vt:lpstr>
      <vt:lpstr>How to Prepare for Seeking a Position </vt:lpstr>
      <vt:lpstr>Time for a pie &amp; coffee break! – 15 minutes</vt:lpstr>
      <vt:lpstr>Part 3:</vt:lpstr>
      <vt:lpstr>General Assets</vt:lpstr>
      <vt:lpstr>Caity’s Experience</vt:lpstr>
      <vt:lpstr>Dr. Liseno’s Experience</vt:lpstr>
      <vt:lpstr>PIE Resources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Pursing Your Teaching Passion through the Program for Instructional Excellence:  An Overview of Services</dc:title>
  <dc:creator>Caitlin Kelly</dc:creator>
  <cp:lastModifiedBy>Lisa Liseno</cp:lastModifiedBy>
  <cp:revision>14</cp:revision>
  <dcterms:modified xsi:type="dcterms:W3CDTF">2022-06-17T00:02:58Z</dcterms:modified>
</cp:coreProperties>
</file>