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8" r:id="rId2"/>
    <p:sldId id="257" r:id="rId3"/>
    <p:sldId id="292" r:id="rId4"/>
    <p:sldId id="305" r:id="rId5"/>
    <p:sldId id="306" r:id="rId6"/>
    <p:sldId id="259" r:id="rId7"/>
    <p:sldId id="289" r:id="rId8"/>
    <p:sldId id="307" r:id="rId9"/>
    <p:sldId id="290" r:id="rId10"/>
    <p:sldId id="260" r:id="rId11"/>
    <p:sldId id="261" r:id="rId12"/>
    <p:sldId id="309" r:id="rId13"/>
    <p:sldId id="295" r:id="rId14"/>
    <p:sldId id="293" r:id="rId15"/>
    <p:sldId id="294" r:id="rId16"/>
    <p:sldId id="308" r:id="rId17"/>
    <p:sldId id="263" r:id="rId18"/>
    <p:sldId id="268" r:id="rId19"/>
    <p:sldId id="269" r:id="rId20"/>
    <p:sldId id="280" r:id="rId21"/>
    <p:sldId id="281" r:id="rId22"/>
    <p:sldId id="270" r:id="rId23"/>
    <p:sldId id="296" r:id="rId24"/>
    <p:sldId id="302" r:id="rId25"/>
    <p:sldId id="304" r:id="rId26"/>
    <p:sldId id="297" r:id="rId27"/>
    <p:sldId id="298" r:id="rId28"/>
    <p:sldId id="258" r:id="rId29"/>
    <p:sldId id="266" r:id="rId30"/>
    <p:sldId id="303" r:id="rId31"/>
    <p:sldId id="299" r:id="rId32"/>
    <p:sldId id="300" r:id="rId33"/>
    <p:sldId id="301" r:id="rId34"/>
    <p:sldId id="267" r:id="rId35"/>
    <p:sldId id="2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9A65D-1C86-1C55-0A79-C9DE4C480B12}" v="54" dt="2021-08-31T23:35:06.629"/>
    <p1510:client id="{8E2BE315-8C6B-0B1B-0AFD-1AACBDFB43FE}" v="2" dt="2021-09-01T02:53:34.027"/>
    <p1510:client id="{A0EA317E-5190-FD40-B78F-B3668750BA03}" v="1575" dt="2021-09-01T14:42:50.803"/>
    <p1510:client id="{D190C89A-CAA9-AF78-5F4A-7912F7D13445}" v="75" dt="2021-09-01T11:58:48.791"/>
    <p1510:client id="{F4CAAFBB-A6E7-A8F6-B37F-3CA286796283}" v="131" dt="2021-08-31T22:54:12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87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DC76B-EFC9-4AF3-8B6C-B80BAA8D44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520D1E0-11FD-4E7C-8FEC-113F9014CC44}">
      <dgm:prSet/>
      <dgm:spPr/>
      <dgm:t>
        <a:bodyPr/>
        <a:lstStyle/>
        <a:p>
          <a:r>
            <a:rPr lang="en-US"/>
            <a:t>Master’s level class</a:t>
          </a:r>
        </a:p>
      </dgm:t>
    </dgm:pt>
    <dgm:pt modelId="{266F3B98-2EC0-4A2B-AF3D-260CC3DFB5A8}" type="parTrans" cxnId="{D4A3A4B3-3638-4F43-ADCD-CEA2D3475210}">
      <dgm:prSet/>
      <dgm:spPr/>
      <dgm:t>
        <a:bodyPr/>
        <a:lstStyle/>
        <a:p>
          <a:endParaRPr lang="en-US"/>
        </a:p>
      </dgm:t>
    </dgm:pt>
    <dgm:pt modelId="{80AB9BE5-50BF-4F0C-8FD0-41A15294CAA8}" type="sibTrans" cxnId="{D4A3A4B3-3638-4F43-ADCD-CEA2D3475210}">
      <dgm:prSet/>
      <dgm:spPr/>
      <dgm:t>
        <a:bodyPr/>
        <a:lstStyle/>
        <a:p>
          <a:endParaRPr lang="en-US"/>
        </a:p>
      </dgm:t>
    </dgm:pt>
    <dgm:pt modelId="{F010FF5E-25A1-46F4-BD4F-6751E8FA2D9A}">
      <dgm:prSet/>
      <dgm:spPr/>
      <dgm:t>
        <a:bodyPr/>
        <a:lstStyle/>
        <a:p>
          <a:r>
            <a:rPr lang="en-US"/>
            <a:t>First attempt</a:t>
          </a:r>
        </a:p>
      </dgm:t>
    </dgm:pt>
    <dgm:pt modelId="{37857CED-6162-4299-8119-A93183A2E92E}" type="parTrans" cxnId="{A9F3B0C0-4EDC-4587-B732-1E35D1AC7E03}">
      <dgm:prSet/>
      <dgm:spPr/>
      <dgm:t>
        <a:bodyPr/>
        <a:lstStyle/>
        <a:p>
          <a:endParaRPr lang="en-US"/>
        </a:p>
      </dgm:t>
    </dgm:pt>
    <dgm:pt modelId="{0A7EAB37-B44B-4637-9F6D-3559319A4239}" type="sibTrans" cxnId="{A9F3B0C0-4EDC-4587-B732-1E35D1AC7E03}">
      <dgm:prSet/>
      <dgm:spPr/>
      <dgm:t>
        <a:bodyPr/>
        <a:lstStyle/>
        <a:p>
          <a:endParaRPr lang="en-US"/>
        </a:p>
      </dgm:t>
    </dgm:pt>
    <dgm:pt modelId="{21B64BD8-E7F8-440E-90F8-4438B49FF281}">
      <dgm:prSet/>
      <dgm:spPr/>
      <dgm:t>
        <a:bodyPr/>
        <a:lstStyle/>
        <a:p>
          <a:r>
            <a:rPr lang="en-US"/>
            <a:t>Reason: Provide students with meaningful option for less intensive class engagement</a:t>
          </a:r>
        </a:p>
      </dgm:t>
    </dgm:pt>
    <dgm:pt modelId="{A0D8F1DB-AE9E-4A24-91F5-19F5B075D970}" type="parTrans" cxnId="{82DC59A3-F2CE-482E-8E39-B94729B8A048}">
      <dgm:prSet/>
      <dgm:spPr/>
      <dgm:t>
        <a:bodyPr/>
        <a:lstStyle/>
        <a:p>
          <a:endParaRPr lang="en-US"/>
        </a:p>
      </dgm:t>
    </dgm:pt>
    <dgm:pt modelId="{6DA68E8C-6482-428D-A317-398155F3DAD4}" type="sibTrans" cxnId="{82DC59A3-F2CE-482E-8E39-B94729B8A048}">
      <dgm:prSet/>
      <dgm:spPr/>
      <dgm:t>
        <a:bodyPr/>
        <a:lstStyle/>
        <a:p>
          <a:endParaRPr lang="en-US"/>
        </a:p>
      </dgm:t>
    </dgm:pt>
    <dgm:pt modelId="{65045A34-A702-4925-AE0A-925C6D289330}">
      <dgm:prSet/>
      <dgm:spPr/>
      <dgm:t>
        <a:bodyPr/>
        <a:lstStyle/>
        <a:p>
          <a:r>
            <a:rPr lang="en-US"/>
            <a:t>Undergraduate class</a:t>
          </a:r>
        </a:p>
      </dgm:t>
    </dgm:pt>
    <dgm:pt modelId="{11AEF6D8-A28D-4474-9115-47305EA97821}" type="parTrans" cxnId="{83CEBADC-A026-4877-A360-B76BAE3AC9FD}">
      <dgm:prSet/>
      <dgm:spPr/>
      <dgm:t>
        <a:bodyPr/>
        <a:lstStyle/>
        <a:p>
          <a:endParaRPr lang="en-US"/>
        </a:p>
      </dgm:t>
    </dgm:pt>
    <dgm:pt modelId="{4304CFBB-C6AF-407A-838C-FD58E945BED5}" type="sibTrans" cxnId="{83CEBADC-A026-4877-A360-B76BAE3AC9FD}">
      <dgm:prSet/>
      <dgm:spPr/>
      <dgm:t>
        <a:bodyPr/>
        <a:lstStyle/>
        <a:p>
          <a:endParaRPr lang="en-US"/>
        </a:p>
      </dgm:t>
    </dgm:pt>
    <dgm:pt modelId="{C5732018-3E6C-40FE-A035-8DAE758A2DEC}">
      <dgm:prSet/>
      <dgm:spPr/>
      <dgm:t>
        <a:bodyPr/>
        <a:lstStyle/>
        <a:p>
          <a:r>
            <a:rPr lang="en-US"/>
            <a:t>Second attempt</a:t>
          </a:r>
        </a:p>
      </dgm:t>
    </dgm:pt>
    <dgm:pt modelId="{9D94E7B0-112A-4CD0-A665-907BFB2E6980}" type="parTrans" cxnId="{DA31BB11-6923-42EF-9DB7-B8155F2CFA0E}">
      <dgm:prSet/>
      <dgm:spPr/>
      <dgm:t>
        <a:bodyPr/>
        <a:lstStyle/>
        <a:p>
          <a:endParaRPr lang="en-US"/>
        </a:p>
      </dgm:t>
    </dgm:pt>
    <dgm:pt modelId="{BFC2A654-6C4A-4A92-9B8E-1347B600C50D}" type="sibTrans" cxnId="{DA31BB11-6923-42EF-9DB7-B8155F2CFA0E}">
      <dgm:prSet/>
      <dgm:spPr/>
      <dgm:t>
        <a:bodyPr/>
        <a:lstStyle/>
        <a:p>
          <a:endParaRPr lang="en-US"/>
        </a:p>
      </dgm:t>
    </dgm:pt>
    <dgm:pt modelId="{49858F2C-F3D9-4FA3-A083-A82409AE86E7}">
      <dgm:prSet/>
      <dgm:spPr/>
      <dgm:t>
        <a:bodyPr/>
        <a:lstStyle/>
        <a:p>
          <a:r>
            <a:rPr lang="en-US"/>
            <a:t>Reasons: Streamline grading, focus students on critical skills</a:t>
          </a:r>
        </a:p>
      </dgm:t>
    </dgm:pt>
    <dgm:pt modelId="{3D34D93D-0E2D-41A3-811F-D8967765520E}" type="parTrans" cxnId="{747471F0-DA1D-467D-841A-F9C8D3A096CF}">
      <dgm:prSet/>
      <dgm:spPr/>
      <dgm:t>
        <a:bodyPr/>
        <a:lstStyle/>
        <a:p>
          <a:endParaRPr lang="en-US"/>
        </a:p>
      </dgm:t>
    </dgm:pt>
    <dgm:pt modelId="{63CDDD9A-272E-4C19-A5E5-0D4A5EFFE3E8}" type="sibTrans" cxnId="{747471F0-DA1D-467D-841A-F9C8D3A096CF}">
      <dgm:prSet/>
      <dgm:spPr/>
      <dgm:t>
        <a:bodyPr/>
        <a:lstStyle/>
        <a:p>
          <a:endParaRPr lang="en-US"/>
        </a:p>
      </dgm:t>
    </dgm:pt>
    <dgm:pt modelId="{4AC6D985-E4C9-45AA-8EB3-6FA7C17F2C5C}">
      <dgm:prSet/>
      <dgm:spPr/>
      <dgm:t>
        <a:bodyPr/>
        <a:lstStyle/>
        <a:p>
          <a:r>
            <a:rPr lang="en-US"/>
            <a:t>Doctoral seminar</a:t>
          </a:r>
        </a:p>
      </dgm:t>
    </dgm:pt>
    <dgm:pt modelId="{12CE4A8E-B358-421D-89B6-B96CE704CFA6}" type="parTrans" cxnId="{13E60910-64E6-400C-B0E1-26F6539D91AF}">
      <dgm:prSet/>
      <dgm:spPr/>
      <dgm:t>
        <a:bodyPr/>
        <a:lstStyle/>
        <a:p>
          <a:endParaRPr lang="en-US"/>
        </a:p>
      </dgm:t>
    </dgm:pt>
    <dgm:pt modelId="{8A1ED2D1-A459-4D1C-AD11-F239D0E9B221}" type="sibTrans" cxnId="{13E60910-64E6-400C-B0E1-26F6539D91AF}">
      <dgm:prSet/>
      <dgm:spPr/>
      <dgm:t>
        <a:bodyPr/>
        <a:lstStyle/>
        <a:p>
          <a:endParaRPr lang="en-US"/>
        </a:p>
      </dgm:t>
    </dgm:pt>
    <dgm:pt modelId="{F2842E96-4642-48F1-B093-53517A46B8B5}">
      <dgm:prSet/>
      <dgm:spPr/>
      <dgm:t>
        <a:bodyPr/>
        <a:lstStyle/>
        <a:p>
          <a:r>
            <a:rPr lang="en-US"/>
            <a:t>Third attempt</a:t>
          </a:r>
        </a:p>
      </dgm:t>
    </dgm:pt>
    <dgm:pt modelId="{706BBC2D-901B-466B-A9F2-AFD5B477F697}" type="parTrans" cxnId="{D8A632C2-7CCD-44C0-A3FB-64EA37B2E5DC}">
      <dgm:prSet/>
      <dgm:spPr/>
      <dgm:t>
        <a:bodyPr/>
        <a:lstStyle/>
        <a:p>
          <a:endParaRPr lang="en-US"/>
        </a:p>
      </dgm:t>
    </dgm:pt>
    <dgm:pt modelId="{13E6277E-2EE5-4292-B052-54ED2C4006F1}" type="sibTrans" cxnId="{D8A632C2-7CCD-44C0-A3FB-64EA37B2E5DC}">
      <dgm:prSet/>
      <dgm:spPr/>
      <dgm:t>
        <a:bodyPr/>
        <a:lstStyle/>
        <a:p>
          <a:endParaRPr lang="en-US"/>
        </a:p>
      </dgm:t>
    </dgm:pt>
    <dgm:pt modelId="{603FBF74-DD24-4A94-ABCC-D46B40CE1B50}">
      <dgm:prSet/>
      <dgm:spPr/>
      <dgm:t>
        <a:bodyPr/>
        <a:lstStyle/>
        <a:p>
          <a:r>
            <a:rPr lang="en-US"/>
            <a:t>Reason: Remove stress, encourage writing</a:t>
          </a:r>
        </a:p>
      </dgm:t>
    </dgm:pt>
    <dgm:pt modelId="{B2319EDD-2FEB-4DAD-8C1B-23ED08DBD6D5}" type="parTrans" cxnId="{2AE3B398-3796-4215-A333-39314F0F018A}">
      <dgm:prSet/>
      <dgm:spPr/>
      <dgm:t>
        <a:bodyPr/>
        <a:lstStyle/>
        <a:p>
          <a:endParaRPr lang="en-US"/>
        </a:p>
      </dgm:t>
    </dgm:pt>
    <dgm:pt modelId="{57DBCF96-41E8-413D-B69D-C0FF70CAD1C9}" type="sibTrans" cxnId="{2AE3B398-3796-4215-A333-39314F0F018A}">
      <dgm:prSet/>
      <dgm:spPr/>
      <dgm:t>
        <a:bodyPr/>
        <a:lstStyle/>
        <a:p>
          <a:endParaRPr lang="en-US"/>
        </a:p>
      </dgm:t>
    </dgm:pt>
    <dgm:pt modelId="{4D5107AB-8947-4A54-AC0D-0C0A252428CC}" type="pres">
      <dgm:prSet presAssocID="{879DC76B-EFC9-4AF3-8B6C-B80BAA8D44C3}" presName="root" presStyleCnt="0">
        <dgm:presLayoutVars>
          <dgm:dir/>
          <dgm:resizeHandles val="exact"/>
        </dgm:presLayoutVars>
      </dgm:prSet>
      <dgm:spPr/>
    </dgm:pt>
    <dgm:pt modelId="{5FB78743-815F-4077-A72D-217505F05D68}" type="pres">
      <dgm:prSet presAssocID="{D520D1E0-11FD-4E7C-8FEC-113F9014CC44}" presName="compNode" presStyleCnt="0"/>
      <dgm:spPr/>
    </dgm:pt>
    <dgm:pt modelId="{51C58D3B-D80B-4489-B122-EB220504B8A5}" type="pres">
      <dgm:prSet presAssocID="{D520D1E0-11FD-4E7C-8FEC-113F9014CC44}" presName="bgRect" presStyleLbl="bgShp" presStyleIdx="0" presStyleCnt="3"/>
      <dgm:spPr/>
    </dgm:pt>
    <dgm:pt modelId="{CF5FDCF8-DA83-4F73-B41F-217B24175DFF}" type="pres">
      <dgm:prSet presAssocID="{D520D1E0-11FD-4E7C-8FEC-113F9014CC4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 with solid fill"/>
        </a:ext>
      </dgm:extLst>
    </dgm:pt>
    <dgm:pt modelId="{92106FB8-509B-4385-9009-0565203FAD9A}" type="pres">
      <dgm:prSet presAssocID="{D520D1E0-11FD-4E7C-8FEC-113F9014CC44}" presName="spaceRect" presStyleCnt="0"/>
      <dgm:spPr/>
    </dgm:pt>
    <dgm:pt modelId="{7A79B900-BE63-4037-BE63-2EE252F61E39}" type="pres">
      <dgm:prSet presAssocID="{D520D1E0-11FD-4E7C-8FEC-113F9014CC44}" presName="parTx" presStyleLbl="revTx" presStyleIdx="0" presStyleCnt="6">
        <dgm:presLayoutVars>
          <dgm:chMax val="0"/>
          <dgm:chPref val="0"/>
        </dgm:presLayoutVars>
      </dgm:prSet>
      <dgm:spPr/>
    </dgm:pt>
    <dgm:pt modelId="{F1DFD3FA-9315-4E93-A1C5-51D7A28D70A1}" type="pres">
      <dgm:prSet presAssocID="{D520D1E0-11FD-4E7C-8FEC-113F9014CC44}" presName="desTx" presStyleLbl="revTx" presStyleIdx="1" presStyleCnt="6">
        <dgm:presLayoutVars/>
      </dgm:prSet>
      <dgm:spPr/>
    </dgm:pt>
    <dgm:pt modelId="{550D39B6-F915-47EB-93C1-B40C966EBEC0}" type="pres">
      <dgm:prSet presAssocID="{80AB9BE5-50BF-4F0C-8FD0-41A15294CAA8}" presName="sibTrans" presStyleCnt="0"/>
      <dgm:spPr/>
    </dgm:pt>
    <dgm:pt modelId="{3907023F-30E7-42B1-A771-E2CF219A3853}" type="pres">
      <dgm:prSet presAssocID="{65045A34-A702-4925-AE0A-925C6D289330}" presName="compNode" presStyleCnt="0"/>
      <dgm:spPr/>
    </dgm:pt>
    <dgm:pt modelId="{A46426EE-3AD0-403B-BB03-1B89EC843631}" type="pres">
      <dgm:prSet presAssocID="{65045A34-A702-4925-AE0A-925C6D289330}" presName="bgRect" presStyleLbl="bgShp" presStyleIdx="1" presStyleCnt="3"/>
      <dgm:spPr/>
    </dgm:pt>
    <dgm:pt modelId="{39DF297B-6703-4E2E-90D2-414A9C1417A4}" type="pres">
      <dgm:prSet presAssocID="{65045A34-A702-4925-AE0A-925C6D2893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outline"/>
        </a:ext>
      </dgm:extLst>
    </dgm:pt>
    <dgm:pt modelId="{D538A7BF-4FA5-42FA-B7E0-E14913A1FC09}" type="pres">
      <dgm:prSet presAssocID="{65045A34-A702-4925-AE0A-925C6D289330}" presName="spaceRect" presStyleCnt="0"/>
      <dgm:spPr/>
    </dgm:pt>
    <dgm:pt modelId="{D9C49190-1E70-48AD-93BA-C29A2E18C9A6}" type="pres">
      <dgm:prSet presAssocID="{65045A34-A702-4925-AE0A-925C6D289330}" presName="parTx" presStyleLbl="revTx" presStyleIdx="2" presStyleCnt="6">
        <dgm:presLayoutVars>
          <dgm:chMax val="0"/>
          <dgm:chPref val="0"/>
        </dgm:presLayoutVars>
      </dgm:prSet>
      <dgm:spPr/>
    </dgm:pt>
    <dgm:pt modelId="{E148560F-C570-43D9-8E70-69EC256D8CCB}" type="pres">
      <dgm:prSet presAssocID="{65045A34-A702-4925-AE0A-925C6D289330}" presName="desTx" presStyleLbl="revTx" presStyleIdx="3" presStyleCnt="6">
        <dgm:presLayoutVars/>
      </dgm:prSet>
      <dgm:spPr/>
    </dgm:pt>
    <dgm:pt modelId="{A1E295ED-C38C-4707-B509-03906260F8A3}" type="pres">
      <dgm:prSet presAssocID="{4304CFBB-C6AF-407A-838C-FD58E945BED5}" presName="sibTrans" presStyleCnt="0"/>
      <dgm:spPr/>
    </dgm:pt>
    <dgm:pt modelId="{19D75728-97AD-4968-B4B0-E837C7BD690A}" type="pres">
      <dgm:prSet presAssocID="{4AC6D985-E4C9-45AA-8EB3-6FA7C17F2C5C}" presName="compNode" presStyleCnt="0"/>
      <dgm:spPr/>
    </dgm:pt>
    <dgm:pt modelId="{5265668F-6CC0-45A8-AA9F-B6893AAF7100}" type="pres">
      <dgm:prSet presAssocID="{4AC6D985-E4C9-45AA-8EB3-6FA7C17F2C5C}" presName="bgRect" presStyleLbl="bgShp" presStyleIdx="2" presStyleCnt="3"/>
      <dgm:spPr/>
    </dgm:pt>
    <dgm:pt modelId="{5245C47C-09CD-45E9-BB23-0E9175B5220D}" type="pres">
      <dgm:prSet presAssocID="{4AC6D985-E4C9-45AA-8EB3-6FA7C17F2C5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CF9E621E-A30C-4D4F-B03F-58D303C4856F}" type="pres">
      <dgm:prSet presAssocID="{4AC6D985-E4C9-45AA-8EB3-6FA7C17F2C5C}" presName="spaceRect" presStyleCnt="0"/>
      <dgm:spPr/>
    </dgm:pt>
    <dgm:pt modelId="{A67AF021-B4A8-4990-A886-B926346EB534}" type="pres">
      <dgm:prSet presAssocID="{4AC6D985-E4C9-45AA-8EB3-6FA7C17F2C5C}" presName="parTx" presStyleLbl="revTx" presStyleIdx="4" presStyleCnt="6">
        <dgm:presLayoutVars>
          <dgm:chMax val="0"/>
          <dgm:chPref val="0"/>
        </dgm:presLayoutVars>
      </dgm:prSet>
      <dgm:spPr/>
    </dgm:pt>
    <dgm:pt modelId="{C24CAD40-0745-40CE-A963-215BCEF84CA3}" type="pres">
      <dgm:prSet presAssocID="{4AC6D985-E4C9-45AA-8EB3-6FA7C17F2C5C}" presName="desTx" presStyleLbl="revTx" presStyleIdx="5" presStyleCnt="6">
        <dgm:presLayoutVars/>
      </dgm:prSet>
      <dgm:spPr/>
    </dgm:pt>
  </dgm:ptLst>
  <dgm:cxnLst>
    <dgm:cxn modelId="{23C7F208-916B-4ABC-A008-62FCE1297DB9}" type="presOf" srcId="{65045A34-A702-4925-AE0A-925C6D289330}" destId="{D9C49190-1E70-48AD-93BA-C29A2E18C9A6}" srcOrd="0" destOrd="0" presId="urn:microsoft.com/office/officeart/2018/2/layout/IconVerticalSolidList"/>
    <dgm:cxn modelId="{13E60910-64E6-400C-B0E1-26F6539D91AF}" srcId="{879DC76B-EFC9-4AF3-8B6C-B80BAA8D44C3}" destId="{4AC6D985-E4C9-45AA-8EB3-6FA7C17F2C5C}" srcOrd="2" destOrd="0" parTransId="{12CE4A8E-B358-421D-89B6-B96CE704CFA6}" sibTransId="{8A1ED2D1-A459-4D1C-AD11-F239D0E9B221}"/>
    <dgm:cxn modelId="{DA31BB11-6923-42EF-9DB7-B8155F2CFA0E}" srcId="{65045A34-A702-4925-AE0A-925C6D289330}" destId="{C5732018-3E6C-40FE-A035-8DAE758A2DEC}" srcOrd="0" destOrd="0" parTransId="{9D94E7B0-112A-4CD0-A665-907BFB2E6980}" sibTransId="{BFC2A654-6C4A-4A92-9B8E-1347B600C50D}"/>
    <dgm:cxn modelId="{6481D329-0FE7-446B-B1F8-83D810504AB7}" type="presOf" srcId="{21B64BD8-E7F8-440E-90F8-4438B49FF281}" destId="{F1DFD3FA-9315-4E93-A1C5-51D7A28D70A1}" srcOrd="0" destOrd="1" presId="urn:microsoft.com/office/officeart/2018/2/layout/IconVerticalSolidList"/>
    <dgm:cxn modelId="{74FC9739-7651-4AFE-B9FD-4685D8FF0D38}" type="presOf" srcId="{49858F2C-F3D9-4FA3-A083-A82409AE86E7}" destId="{E148560F-C570-43D9-8E70-69EC256D8CCB}" srcOrd="0" destOrd="1" presId="urn:microsoft.com/office/officeart/2018/2/layout/IconVerticalSolidList"/>
    <dgm:cxn modelId="{945DC73C-6325-4D6B-BBF1-76FC1C7E1EED}" type="presOf" srcId="{4AC6D985-E4C9-45AA-8EB3-6FA7C17F2C5C}" destId="{A67AF021-B4A8-4990-A886-B926346EB534}" srcOrd="0" destOrd="0" presId="urn:microsoft.com/office/officeart/2018/2/layout/IconVerticalSolidList"/>
    <dgm:cxn modelId="{68F2764D-C70D-4D47-8B3D-C2045B41C5E0}" type="presOf" srcId="{C5732018-3E6C-40FE-A035-8DAE758A2DEC}" destId="{E148560F-C570-43D9-8E70-69EC256D8CCB}" srcOrd="0" destOrd="0" presId="urn:microsoft.com/office/officeart/2018/2/layout/IconVerticalSolidList"/>
    <dgm:cxn modelId="{E85D9770-B908-47B0-BC17-3DA9BC46DD9A}" type="presOf" srcId="{603FBF74-DD24-4A94-ABCC-D46B40CE1B50}" destId="{C24CAD40-0745-40CE-A963-215BCEF84CA3}" srcOrd="0" destOrd="1" presId="urn:microsoft.com/office/officeart/2018/2/layout/IconVerticalSolidList"/>
    <dgm:cxn modelId="{F7C64476-079B-4EC8-A950-78844D5CAE9F}" type="presOf" srcId="{879DC76B-EFC9-4AF3-8B6C-B80BAA8D44C3}" destId="{4D5107AB-8947-4A54-AC0D-0C0A252428CC}" srcOrd="0" destOrd="0" presId="urn:microsoft.com/office/officeart/2018/2/layout/IconVerticalSolidList"/>
    <dgm:cxn modelId="{28E2CE8C-18A1-46DA-9248-0B6119A0B48D}" type="presOf" srcId="{D520D1E0-11FD-4E7C-8FEC-113F9014CC44}" destId="{7A79B900-BE63-4037-BE63-2EE252F61E39}" srcOrd="0" destOrd="0" presId="urn:microsoft.com/office/officeart/2018/2/layout/IconVerticalSolidList"/>
    <dgm:cxn modelId="{2AE3B398-3796-4215-A333-39314F0F018A}" srcId="{4AC6D985-E4C9-45AA-8EB3-6FA7C17F2C5C}" destId="{603FBF74-DD24-4A94-ABCC-D46B40CE1B50}" srcOrd="1" destOrd="0" parTransId="{B2319EDD-2FEB-4DAD-8C1B-23ED08DBD6D5}" sibTransId="{57DBCF96-41E8-413D-B69D-C0FF70CAD1C9}"/>
    <dgm:cxn modelId="{82DC59A3-F2CE-482E-8E39-B94729B8A048}" srcId="{D520D1E0-11FD-4E7C-8FEC-113F9014CC44}" destId="{21B64BD8-E7F8-440E-90F8-4438B49FF281}" srcOrd="1" destOrd="0" parTransId="{A0D8F1DB-AE9E-4A24-91F5-19F5B075D970}" sibTransId="{6DA68E8C-6482-428D-A317-398155F3DAD4}"/>
    <dgm:cxn modelId="{D4A3A4B3-3638-4F43-ADCD-CEA2D3475210}" srcId="{879DC76B-EFC9-4AF3-8B6C-B80BAA8D44C3}" destId="{D520D1E0-11FD-4E7C-8FEC-113F9014CC44}" srcOrd="0" destOrd="0" parTransId="{266F3B98-2EC0-4A2B-AF3D-260CC3DFB5A8}" sibTransId="{80AB9BE5-50BF-4F0C-8FD0-41A15294CAA8}"/>
    <dgm:cxn modelId="{A9F3B0C0-4EDC-4587-B732-1E35D1AC7E03}" srcId="{D520D1E0-11FD-4E7C-8FEC-113F9014CC44}" destId="{F010FF5E-25A1-46F4-BD4F-6751E8FA2D9A}" srcOrd="0" destOrd="0" parTransId="{37857CED-6162-4299-8119-A93183A2E92E}" sibTransId="{0A7EAB37-B44B-4637-9F6D-3559319A4239}"/>
    <dgm:cxn modelId="{D8A632C2-7CCD-44C0-A3FB-64EA37B2E5DC}" srcId="{4AC6D985-E4C9-45AA-8EB3-6FA7C17F2C5C}" destId="{F2842E96-4642-48F1-B093-53517A46B8B5}" srcOrd="0" destOrd="0" parTransId="{706BBC2D-901B-466B-A9F2-AFD5B477F697}" sibTransId="{13E6277E-2EE5-4292-B052-54ED2C4006F1}"/>
    <dgm:cxn modelId="{E7EE81C2-4FB2-47F5-B5A1-8052CBD2AAD5}" type="presOf" srcId="{F2842E96-4642-48F1-B093-53517A46B8B5}" destId="{C24CAD40-0745-40CE-A963-215BCEF84CA3}" srcOrd="0" destOrd="0" presId="urn:microsoft.com/office/officeart/2018/2/layout/IconVerticalSolidList"/>
    <dgm:cxn modelId="{83CEBADC-A026-4877-A360-B76BAE3AC9FD}" srcId="{879DC76B-EFC9-4AF3-8B6C-B80BAA8D44C3}" destId="{65045A34-A702-4925-AE0A-925C6D289330}" srcOrd="1" destOrd="0" parTransId="{11AEF6D8-A28D-4474-9115-47305EA97821}" sibTransId="{4304CFBB-C6AF-407A-838C-FD58E945BED5}"/>
    <dgm:cxn modelId="{747471F0-DA1D-467D-841A-F9C8D3A096CF}" srcId="{65045A34-A702-4925-AE0A-925C6D289330}" destId="{49858F2C-F3D9-4FA3-A083-A82409AE86E7}" srcOrd="1" destOrd="0" parTransId="{3D34D93D-0E2D-41A3-811F-D8967765520E}" sibTransId="{63CDDD9A-272E-4C19-A5E5-0D4A5EFFE3E8}"/>
    <dgm:cxn modelId="{B394FAFA-BBA6-4BCF-A86D-9BBB7247FC29}" type="presOf" srcId="{F010FF5E-25A1-46F4-BD4F-6751E8FA2D9A}" destId="{F1DFD3FA-9315-4E93-A1C5-51D7A28D70A1}" srcOrd="0" destOrd="0" presId="urn:microsoft.com/office/officeart/2018/2/layout/IconVerticalSolidList"/>
    <dgm:cxn modelId="{42422AA0-2275-4F8F-8625-5600B4CEA55A}" type="presParOf" srcId="{4D5107AB-8947-4A54-AC0D-0C0A252428CC}" destId="{5FB78743-815F-4077-A72D-217505F05D68}" srcOrd="0" destOrd="0" presId="urn:microsoft.com/office/officeart/2018/2/layout/IconVerticalSolidList"/>
    <dgm:cxn modelId="{5B0AB25E-574B-4081-A7F2-C2E97B98D22B}" type="presParOf" srcId="{5FB78743-815F-4077-A72D-217505F05D68}" destId="{51C58D3B-D80B-4489-B122-EB220504B8A5}" srcOrd="0" destOrd="0" presId="urn:microsoft.com/office/officeart/2018/2/layout/IconVerticalSolidList"/>
    <dgm:cxn modelId="{CB761229-69C9-465F-933E-BD9C8B410CE3}" type="presParOf" srcId="{5FB78743-815F-4077-A72D-217505F05D68}" destId="{CF5FDCF8-DA83-4F73-B41F-217B24175DFF}" srcOrd="1" destOrd="0" presId="urn:microsoft.com/office/officeart/2018/2/layout/IconVerticalSolidList"/>
    <dgm:cxn modelId="{AAAB49FB-F462-4BBF-A16D-81E424947513}" type="presParOf" srcId="{5FB78743-815F-4077-A72D-217505F05D68}" destId="{92106FB8-509B-4385-9009-0565203FAD9A}" srcOrd="2" destOrd="0" presId="urn:microsoft.com/office/officeart/2018/2/layout/IconVerticalSolidList"/>
    <dgm:cxn modelId="{594CA887-E79C-40C0-9B5D-9E4CEF3474AD}" type="presParOf" srcId="{5FB78743-815F-4077-A72D-217505F05D68}" destId="{7A79B900-BE63-4037-BE63-2EE252F61E39}" srcOrd="3" destOrd="0" presId="urn:microsoft.com/office/officeart/2018/2/layout/IconVerticalSolidList"/>
    <dgm:cxn modelId="{37D9A6D0-35AE-4298-9EE2-FA10D859EE0C}" type="presParOf" srcId="{5FB78743-815F-4077-A72D-217505F05D68}" destId="{F1DFD3FA-9315-4E93-A1C5-51D7A28D70A1}" srcOrd="4" destOrd="0" presId="urn:microsoft.com/office/officeart/2018/2/layout/IconVerticalSolidList"/>
    <dgm:cxn modelId="{CCDF546E-91A5-4FAA-AA78-6414E95EAACB}" type="presParOf" srcId="{4D5107AB-8947-4A54-AC0D-0C0A252428CC}" destId="{550D39B6-F915-47EB-93C1-B40C966EBEC0}" srcOrd="1" destOrd="0" presId="urn:microsoft.com/office/officeart/2018/2/layout/IconVerticalSolidList"/>
    <dgm:cxn modelId="{AC46E24D-4D3D-4B10-B9D5-E1192F74738F}" type="presParOf" srcId="{4D5107AB-8947-4A54-AC0D-0C0A252428CC}" destId="{3907023F-30E7-42B1-A771-E2CF219A3853}" srcOrd="2" destOrd="0" presId="urn:microsoft.com/office/officeart/2018/2/layout/IconVerticalSolidList"/>
    <dgm:cxn modelId="{48AE5634-FA66-4C62-9EC2-2A290BD3F64C}" type="presParOf" srcId="{3907023F-30E7-42B1-A771-E2CF219A3853}" destId="{A46426EE-3AD0-403B-BB03-1B89EC843631}" srcOrd="0" destOrd="0" presId="urn:microsoft.com/office/officeart/2018/2/layout/IconVerticalSolidList"/>
    <dgm:cxn modelId="{39689EA1-05F3-4DC2-9B31-7BABD95D7785}" type="presParOf" srcId="{3907023F-30E7-42B1-A771-E2CF219A3853}" destId="{39DF297B-6703-4E2E-90D2-414A9C1417A4}" srcOrd="1" destOrd="0" presId="urn:microsoft.com/office/officeart/2018/2/layout/IconVerticalSolidList"/>
    <dgm:cxn modelId="{36FE5812-C074-497F-8EE6-A7A7C0687C55}" type="presParOf" srcId="{3907023F-30E7-42B1-A771-E2CF219A3853}" destId="{D538A7BF-4FA5-42FA-B7E0-E14913A1FC09}" srcOrd="2" destOrd="0" presId="urn:microsoft.com/office/officeart/2018/2/layout/IconVerticalSolidList"/>
    <dgm:cxn modelId="{962ADAE1-A7F4-42BA-BC93-7A3B11106084}" type="presParOf" srcId="{3907023F-30E7-42B1-A771-E2CF219A3853}" destId="{D9C49190-1E70-48AD-93BA-C29A2E18C9A6}" srcOrd="3" destOrd="0" presId="urn:microsoft.com/office/officeart/2018/2/layout/IconVerticalSolidList"/>
    <dgm:cxn modelId="{5253E5DF-0D7B-4E5C-9B14-B2757C429B74}" type="presParOf" srcId="{3907023F-30E7-42B1-A771-E2CF219A3853}" destId="{E148560F-C570-43D9-8E70-69EC256D8CCB}" srcOrd="4" destOrd="0" presId="urn:microsoft.com/office/officeart/2018/2/layout/IconVerticalSolidList"/>
    <dgm:cxn modelId="{32FCB52B-575F-4155-B74D-0D5C52C62FAE}" type="presParOf" srcId="{4D5107AB-8947-4A54-AC0D-0C0A252428CC}" destId="{A1E295ED-C38C-4707-B509-03906260F8A3}" srcOrd="3" destOrd="0" presId="urn:microsoft.com/office/officeart/2018/2/layout/IconVerticalSolidList"/>
    <dgm:cxn modelId="{097B3062-5126-4AD4-8FA1-9F5C3777B7D8}" type="presParOf" srcId="{4D5107AB-8947-4A54-AC0D-0C0A252428CC}" destId="{19D75728-97AD-4968-B4B0-E837C7BD690A}" srcOrd="4" destOrd="0" presId="urn:microsoft.com/office/officeart/2018/2/layout/IconVerticalSolidList"/>
    <dgm:cxn modelId="{77005E93-69ED-4485-BA4F-CA54E606DDA2}" type="presParOf" srcId="{19D75728-97AD-4968-B4B0-E837C7BD690A}" destId="{5265668F-6CC0-45A8-AA9F-B6893AAF7100}" srcOrd="0" destOrd="0" presId="urn:microsoft.com/office/officeart/2018/2/layout/IconVerticalSolidList"/>
    <dgm:cxn modelId="{87E5F9DA-C4E2-4EAF-8381-C8275B390A71}" type="presParOf" srcId="{19D75728-97AD-4968-B4B0-E837C7BD690A}" destId="{5245C47C-09CD-45E9-BB23-0E9175B5220D}" srcOrd="1" destOrd="0" presId="urn:microsoft.com/office/officeart/2018/2/layout/IconVerticalSolidList"/>
    <dgm:cxn modelId="{9A598416-8688-4532-BED0-6546AF29A7C2}" type="presParOf" srcId="{19D75728-97AD-4968-B4B0-E837C7BD690A}" destId="{CF9E621E-A30C-4D4F-B03F-58D303C4856F}" srcOrd="2" destOrd="0" presId="urn:microsoft.com/office/officeart/2018/2/layout/IconVerticalSolidList"/>
    <dgm:cxn modelId="{D6156C52-398C-4FC6-A623-31A02F160590}" type="presParOf" srcId="{19D75728-97AD-4968-B4B0-E837C7BD690A}" destId="{A67AF021-B4A8-4990-A886-B926346EB534}" srcOrd="3" destOrd="0" presId="urn:microsoft.com/office/officeart/2018/2/layout/IconVerticalSolidList"/>
    <dgm:cxn modelId="{B2C19072-6307-4EBE-BB65-693CF3395388}" type="presParOf" srcId="{19D75728-97AD-4968-B4B0-E837C7BD690A}" destId="{C24CAD40-0745-40CE-A963-215BCEF84CA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EB8468-F33F-46B5-90D0-35F415CFB5A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02F8ABF-8E86-4EDA-A087-60E60C158DC8}">
      <dgm:prSet/>
      <dgm:spPr/>
      <dgm:t>
        <a:bodyPr/>
        <a:lstStyle/>
        <a:p>
          <a:r>
            <a:rPr lang="en-US"/>
            <a:t>90% felt that they understood the system</a:t>
          </a:r>
        </a:p>
      </dgm:t>
    </dgm:pt>
    <dgm:pt modelId="{78BC1690-D9FC-4621-A0B9-620DD0C2EA5C}" type="parTrans" cxnId="{EADD1EF1-66FE-4277-B681-384016BF42A3}">
      <dgm:prSet/>
      <dgm:spPr/>
      <dgm:t>
        <a:bodyPr/>
        <a:lstStyle/>
        <a:p>
          <a:endParaRPr lang="en-US"/>
        </a:p>
      </dgm:t>
    </dgm:pt>
    <dgm:pt modelId="{420B1BB1-AD4A-423D-A8DC-A2B64DD58569}" type="sibTrans" cxnId="{EADD1EF1-66FE-4277-B681-384016BF42A3}">
      <dgm:prSet/>
      <dgm:spPr/>
      <dgm:t>
        <a:bodyPr/>
        <a:lstStyle/>
        <a:p>
          <a:endParaRPr lang="en-US"/>
        </a:p>
      </dgm:t>
    </dgm:pt>
    <dgm:pt modelId="{D4AB6CF5-2FE6-4037-9E6A-B946305B5423}">
      <dgm:prSet/>
      <dgm:spPr/>
      <dgm:t>
        <a:bodyPr/>
        <a:lstStyle/>
        <a:p>
          <a:r>
            <a:rPr lang="en-US"/>
            <a:t>29% felt it was difficult to adjust to the system</a:t>
          </a:r>
        </a:p>
      </dgm:t>
    </dgm:pt>
    <dgm:pt modelId="{291E2BA6-BCF2-46B5-BAD8-082B488EA39E}" type="parTrans" cxnId="{910EC307-17EB-4135-8C35-549B8968E21C}">
      <dgm:prSet/>
      <dgm:spPr/>
      <dgm:t>
        <a:bodyPr/>
        <a:lstStyle/>
        <a:p>
          <a:endParaRPr lang="en-US"/>
        </a:p>
      </dgm:t>
    </dgm:pt>
    <dgm:pt modelId="{C2202884-A4E5-4F5A-9B78-C5006C3D23AB}" type="sibTrans" cxnId="{910EC307-17EB-4135-8C35-549B8968E21C}">
      <dgm:prSet/>
      <dgm:spPr/>
      <dgm:t>
        <a:bodyPr/>
        <a:lstStyle/>
        <a:p>
          <a:endParaRPr lang="en-US"/>
        </a:p>
      </dgm:t>
    </dgm:pt>
    <dgm:pt modelId="{336DB58E-BF53-43D8-9DA1-5C118890A632}">
      <dgm:prSet/>
      <dgm:spPr/>
      <dgm:t>
        <a:bodyPr/>
        <a:lstStyle/>
        <a:p>
          <a:r>
            <a:rPr lang="en-US"/>
            <a:t>90% felt it was a fair system</a:t>
          </a:r>
        </a:p>
      </dgm:t>
    </dgm:pt>
    <dgm:pt modelId="{988A868A-E859-425C-80E3-BF72CB37F0E7}" type="parTrans" cxnId="{7AF8BE68-0D97-489B-9700-A0D26D6273CB}">
      <dgm:prSet/>
      <dgm:spPr/>
      <dgm:t>
        <a:bodyPr/>
        <a:lstStyle/>
        <a:p>
          <a:endParaRPr lang="en-US"/>
        </a:p>
      </dgm:t>
    </dgm:pt>
    <dgm:pt modelId="{627DA0CB-833C-4A14-B633-2EE2A485B09A}" type="sibTrans" cxnId="{7AF8BE68-0D97-489B-9700-A0D26D6273CB}">
      <dgm:prSet/>
      <dgm:spPr/>
      <dgm:t>
        <a:bodyPr/>
        <a:lstStyle/>
        <a:p>
          <a:endParaRPr lang="en-US"/>
        </a:p>
      </dgm:t>
    </dgm:pt>
    <dgm:pt modelId="{E7371E04-99EC-40AF-8D9F-059C5BFF6578}">
      <dgm:prSet/>
      <dgm:spPr/>
      <dgm:t>
        <a:bodyPr/>
        <a:lstStyle/>
        <a:p>
          <a:r>
            <a:rPr lang="en-US"/>
            <a:t>90% felt more control over their grades</a:t>
          </a:r>
        </a:p>
      </dgm:t>
    </dgm:pt>
    <dgm:pt modelId="{4FF029A0-E294-4D69-9DBF-3250E7AB2504}" type="parTrans" cxnId="{F99FCD83-426A-486A-9B8F-DCD44A817D0B}">
      <dgm:prSet/>
      <dgm:spPr/>
      <dgm:t>
        <a:bodyPr/>
        <a:lstStyle/>
        <a:p>
          <a:endParaRPr lang="en-US"/>
        </a:p>
      </dgm:t>
    </dgm:pt>
    <dgm:pt modelId="{4451AFED-CFFB-43C7-AD79-05F98417C180}" type="sibTrans" cxnId="{F99FCD83-426A-486A-9B8F-DCD44A817D0B}">
      <dgm:prSet/>
      <dgm:spPr/>
      <dgm:t>
        <a:bodyPr/>
        <a:lstStyle/>
        <a:p>
          <a:endParaRPr lang="en-US"/>
        </a:p>
      </dgm:t>
    </dgm:pt>
    <dgm:pt modelId="{C1C15DBF-3CA4-47C5-82C5-DC1685D1D98F}">
      <dgm:prSet/>
      <dgm:spPr/>
      <dgm:t>
        <a:bodyPr/>
        <a:lstStyle/>
        <a:p>
          <a:r>
            <a:rPr lang="en-US"/>
            <a:t>96% felt it encouraged mastery</a:t>
          </a:r>
        </a:p>
      </dgm:t>
    </dgm:pt>
    <dgm:pt modelId="{7489807A-1B5D-45C8-9444-7ADDE6A57B4B}" type="parTrans" cxnId="{9E815D42-D8CB-4057-8893-EADBD900A653}">
      <dgm:prSet/>
      <dgm:spPr/>
      <dgm:t>
        <a:bodyPr/>
        <a:lstStyle/>
        <a:p>
          <a:endParaRPr lang="en-US"/>
        </a:p>
      </dgm:t>
    </dgm:pt>
    <dgm:pt modelId="{C15609BD-9F8E-4357-A267-2AD65E4D2499}" type="sibTrans" cxnId="{9E815D42-D8CB-4057-8893-EADBD900A653}">
      <dgm:prSet/>
      <dgm:spPr/>
      <dgm:t>
        <a:bodyPr/>
        <a:lstStyle/>
        <a:p>
          <a:endParaRPr lang="en-US"/>
        </a:p>
      </dgm:t>
    </dgm:pt>
    <dgm:pt modelId="{B7BB90D2-9C84-45E1-9678-216332982F3D}">
      <dgm:prSet/>
      <dgm:spPr/>
      <dgm:t>
        <a:bodyPr/>
        <a:lstStyle/>
        <a:p>
          <a:r>
            <a:rPr lang="en-US"/>
            <a:t>86% felt it helped them earn the desired grade</a:t>
          </a:r>
        </a:p>
      </dgm:t>
    </dgm:pt>
    <dgm:pt modelId="{78A20986-3962-46AD-BF75-8A6B6D3C988E}" type="parTrans" cxnId="{34E775D8-9837-4B6B-AC9E-3938F5755C9F}">
      <dgm:prSet/>
      <dgm:spPr/>
      <dgm:t>
        <a:bodyPr/>
        <a:lstStyle/>
        <a:p>
          <a:endParaRPr lang="en-US"/>
        </a:p>
      </dgm:t>
    </dgm:pt>
    <dgm:pt modelId="{65342EFB-3910-45FD-A243-AC140FF449D3}" type="sibTrans" cxnId="{34E775D8-9837-4B6B-AC9E-3938F5755C9F}">
      <dgm:prSet/>
      <dgm:spPr/>
      <dgm:t>
        <a:bodyPr/>
        <a:lstStyle/>
        <a:p>
          <a:endParaRPr lang="en-US"/>
        </a:p>
      </dgm:t>
    </dgm:pt>
    <dgm:pt modelId="{D313BD72-A333-B04C-BBC4-AE2E64C15983}" type="pres">
      <dgm:prSet presAssocID="{A6EB8468-F33F-46B5-90D0-35F415CFB5AB}" presName="vert0" presStyleCnt="0">
        <dgm:presLayoutVars>
          <dgm:dir/>
          <dgm:animOne val="branch"/>
          <dgm:animLvl val="lvl"/>
        </dgm:presLayoutVars>
      </dgm:prSet>
      <dgm:spPr/>
    </dgm:pt>
    <dgm:pt modelId="{FC1F0F7B-1A89-F44E-9E66-E3B68301298D}" type="pres">
      <dgm:prSet presAssocID="{E02F8ABF-8E86-4EDA-A087-60E60C158DC8}" presName="thickLine" presStyleLbl="alignNode1" presStyleIdx="0" presStyleCnt="6"/>
      <dgm:spPr/>
    </dgm:pt>
    <dgm:pt modelId="{15226993-941E-714F-AC2A-5AAF45ED3CFA}" type="pres">
      <dgm:prSet presAssocID="{E02F8ABF-8E86-4EDA-A087-60E60C158DC8}" presName="horz1" presStyleCnt="0"/>
      <dgm:spPr/>
    </dgm:pt>
    <dgm:pt modelId="{CF5140ED-4CBF-AE4D-BE37-420303696028}" type="pres">
      <dgm:prSet presAssocID="{E02F8ABF-8E86-4EDA-A087-60E60C158DC8}" presName="tx1" presStyleLbl="revTx" presStyleIdx="0" presStyleCnt="6"/>
      <dgm:spPr/>
    </dgm:pt>
    <dgm:pt modelId="{3A07BBEA-6DB7-1C47-9CC0-64E402FE51F9}" type="pres">
      <dgm:prSet presAssocID="{E02F8ABF-8E86-4EDA-A087-60E60C158DC8}" presName="vert1" presStyleCnt="0"/>
      <dgm:spPr/>
    </dgm:pt>
    <dgm:pt modelId="{D6C075C5-A2EB-3A44-9050-780151741B5D}" type="pres">
      <dgm:prSet presAssocID="{D4AB6CF5-2FE6-4037-9E6A-B946305B5423}" presName="thickLine" presStyleLbl="alignNode1" presStyleIdx="1" presStyleCnt="6"/>
      <dgm:spPr/>
    </dgm:pt>
    <dgm:pt modelId="{A75D20B4-11D6-C34A-A6D9-DA933FEF1181}" type="pres">
      <dgm:prSet presAssocID="{D4AB6CF5-2FE6-4037-9E6A-B946305B5423}" presName="horz1" presStyleCnt="0"/>
      <dgm:spPr/>
    </dgm:pt>
    <dgm:pt modelId="{7672A6A4-F5EE-B140-9724-5E70671C3C29}" type="pres">
      <dgm:prSet presAssocID="{D4AB6CF5-2FE6-4037-9E6A-B946305B5423}" presName="tx1" presStyleLbl="revTx" presStyleIdx="1" presStyleCnt="6"/>
      <dgm:spPr/>
    </dgm:pt>
    <dgm:pt modelId="{6A4C1D52-813E-264B-AA27-6DB6606B95F6}" type="pres">
      <dgm:prSet presAssocID="{D4AB6CF5-2FE6-4037-9E6A-B946305B5423}" presName="vert1" presStyleCnt="0"/>
      <dgm:spPr/>
    </dgm:pt>
    <dgm:pt modelId="{94D6A712-8048-774D-B80F-56E8F687188F}" type="pres">
      <dgm:prSet presAssocID="{336DB58E-BF53-43D8-9DA1-5C118890A632}" presName="thickLine" presStyleLbl="alignNode1" presStyleIdx="2" presStyleCnt="6"/>
      <dgm:spPr/>
    </dgm:pt>
    <dgm:pt modelId="{AF8B9C82-B933-C74D-B4AF-0F359E96C6B8}" type="pres">
      <dgm:prSet presAssocID="{336DB58E-BF53-43D8-9DA1-5C118890A632}" presName="horz1" presStyleCnt="0"/>
      <dgm:spPr/>
    </dgm:pt>
    <dgm:pt modelId="{5B7EF677-AB7F-DD4F-9FB3-66C6ECF549C9}" type="pres">
      <dgm:prSet presAssocID="{336DB58E-BF53-43D8-9DA1-5C118890A632}" presName="tx1" presStyleLbl="revTx" presStyleIdx="2" presStyleCnt="6"/>
      <dgm:spPr/>
    </dgm:pt>
    <dgm:pt modelId="{AE948D82-729B-654E-8DA9-FF90B2555CC9}" type="pres">
      <dgm:prSet presAssocID="{336DB58E-BF53-43D8-9DA1-5C118890A632}" presName="vert1" presStyleCnt="0"/>
      <dgm:spPr/>
    </dgm:pt>
    <dgm:pt modelId="{46E5DC9A-B59D-294C-BAE0-E8E920AAF682}" type="pres">
      <dgm:prSet presAssocID="{E7371E04-99EC-40AF-8D9F-059C5BFF6578}" presName="thickLine" presStyleLbl="alignNode1" presStyleIdx="3" presStyleCnt="6"/>
      <dgm:spPr/>
    </dgm:pt>
    <dgm:pt modelId="{6860B52B-B7B1-AB45-93B8-A32DD3CA6A44}" type="pres">
      <dgm:prSet presAssocID="{E7371E04-99EC-40AF-8D9F-059C5BFF6578}" presName="horz1" presStyleCnt="0"/>
      <dgm:spPr/>
    </dgm:pt>
    <dgm:pt modelId="{80DA1852-C28D-B248-B673-D52EC877434B}" type="pres">
      <dgm:prSet presAssocID="{E7371E04-99EC-40AF-8D9F-059C5BFF6578}" presName="tx1" presStyleLbl="revTx" presStyleIdx="3" presStyleCnt="6"/>
      <dgm:spPr/>
    </dgm:pt>
    <dgm:pt modelId="{C34D7B4D-2115-6842-958B-35126575E4D2}" type="pres">
      <dgm:prSet presAssocID="{E7371E04-99EC-40AF-8D9F-059C5BFF6578}" presName="vert1" presStyleCnt="0"/>
      <dgm:spPr/>
    </dgm:pt>
    <dgm:pt modelId="{011D4F28-294D-9744-8D16-C7A2D433FEB7}" type="pres">
      <dgm:prSet presAssocID="{C1C15DBF-3CA4-47C5-82C5-DC1685D1D98F}" presName="thickLine" presStyleLbl="alignNode1" presStyleIdx="4" presStyleCnt="6"/>
      <dgm:spPr/>
    </dgm:pt>
    <dgm:pt modelId="{541814E3-827B-E94B-9268-2B7870BF870C}" type="pres">
      <dgm:prSet presAssocID="{C1C15DBF-3CA4-47C5-82C5-DC1685D1D98F}" presName="horz1" presStyleCnt="0"/>
      <dgm:spPr/>
    </dgm:pt>
    <dgm:pt modelId="{F2A3A0FB-F057-4047-A8AB-59EBD7F800C7}" type="pres">
      <dgm:prSet presAssocID="{C1C15DBF-3CA4-47C5-82C5-DC1685D1D98F}" presName="tx1" presStyleLbl="revTx" presStyleIdx="4" presStyleCnt="6"/>
      <dgm:spPr/>
    </dgm:pt>
    <dgm:pt modelId="{C3966F50-069C-1D4E-B0FD-01A6A2941CB5}" type="pres">
      <dgm:prSet presAssocID="{C1C15DBF-3CA4-47C5-82C5-DC1685D1D98F}" presName="vert1" presStyleCnt="0"/>
      <dgm:spPr/>
    </dgm:pt>
    <dgm:pt modelId="{961046A3-0E56-7643-964D-99D19D99EE79}" type="pres">
      <dgm:prSet presAssocID="{B7BB90D2-9C84-45E1-9678-216332982F3D}" presName="thickLine" presStyleLbl="alignNode1" presStyleIdx="5" presStyleCnt="6"/>
      <dgm:spPr/>
    </dgm:pt>
    <dgm:pt modelId="{E33BE60A-768A-0346-BE5E-C094D6BE2AD9}" type="pres">
      <dgm:prSet presAssocID="{B7BB90D2-9C84-45E1-9678-216332982F3D}" presName="horz1" presStyleCnt="0"/>
      <dgm:spPr/>
    </dgm:pt>
    <dgm:pt modelId="{B5001860-08B2-BD49-B696-AA6584068716}" type="pres">
      <dgm:prSet presAssocID="{B7BB90D2-9C84-45E1-9678-216332982F3D}" presName="tx1" presStyleLbl="revTx" presStyleIdx="5" presStyleCnt="6"/>
      <dgm:spPr/>
    </dgm:pt>
    <dgm:pt modelId="{8697E46A-8E04-7148-996D-2BC8C681BB19}" type="pres">
      <dgm:prSet presAssocID="{B7BB90D2-9C84-45E1-9678-216332982F3D}" presName="vert1" presStyleCnt="0"/>
      <dgm:spPr/>
    </dgm:pt>
  </dgm:ptLst>
  <dgm:cxnLst>
    <dgm:cxn modelId="{910EC307-17EB-4135-8C35-549B8968E21C}" srcId="{A6EB8468-F33F-46B5-90D0-35F415CFB5AB}" destId="{D4AB6CF5-2FE6-4037-9E6A-B946305B5423}" srcOrd="1" destOrd="0" parTransId="{291E2BA6-BCF2-46B5-BAD8-082B488EA39E}" sibTransId="{C2202884-A4E5-4F5A-9B78-C5006C3D23AB}"/>
    <dgm:cxn modelId="{E47C842B-95B3-2D45-9996-0CA27B601844}" type="presOf" srcId="{D4AB6CF5-2FE6-4037-9E6A-B946305B5423}" destId="{7672A6A4-F5EE-B140-9724-5E70671C3C29}" srcOrd="0" destOrd="0" presId="urn:microsoft.com/office/officeart/2008/layout/LinedList"/>
    <dgm:cxn modelId="{9E815D42-D8CB-4057-8893-EADBD900A653}" srcId="{A6EB8468-F33F-46B5-90D0-35F415CFB5AB}" destId="{C1C15DBF-3CA4-47C5-82C5-DC1685D1D98F}" srcOrd="4" destOrd="0" parTransId="{7489807A-1B5D-45C8-9444-7ADDE6A57B4B}" sibTransId="{C15609BD-9F8E-4357-A267-2AD65E4D2499}"/>
    <dgm:cxn modelId="{7AF8BE68-0D97-489B-9700-A0D26D6273CB}" srcId="{A6EB8468-F33F-46B5-90D0-35F415CFB5AB}" destId="{336DB58E-BF53-43D8-9DA1-5C118890A632}" srcOrd="2" destOrd="0" parTransId="{988A868A-E859-425C-80E3-BF72CB37F0E7}" sibTransId="{627DA0CB-833C-4A14-B633-2EE2A485B09A}"/>
    <dgm:cxn modelId="{2B528A7F-F652-6149-A061-0B6D2D3886A0}" type="presOf" srcId="{336DB58E-BF53-43D8-9DA1-5C118890A632}" destId="{5B7EF677-AB7F-DD4F-9FB3-66C6ECF549C9}" srcOrd="0" destOrd="0" presId="urn:microsoft.com/office/officeart/2008/layout/LinedList"/>
    <dgm:cxn modelId="{F99FCD83-426A-486A-9B8F-DCD44A817D0B}" srcId="{A6EB8468-F33F-46B5-90D0-35F415CFB5AB}" destId="{E7371E04-99EC-40AF-8D9F-059C5BFF6578}" srcOrd="3" destOrd="0" parTransId="{4FF029A0-E294-4D69-9DBF-3250E7AB2504}" sibTransId="{4451AFED-CFFB-43C7-AD79-05F98417C180}"/>
    <dgm:cxn modelId="{4078A6B1-C807-9047-BBC8-A892E9EB2EC4}" type="presOf" srcId="{E02F8ABF-8E86-4EDA-A087-60E60C158DC8}" destId="{CF5140ED-4CBF-AE4D-BE37-420303696028}" srcOrd="0" destOrd="0" presId="urn:microsoft.com/office/officeart/2008/layout/LinedList"/>
    <dgm:cxn modelId="{8D6304C6-5311-2543-9157-FCC0A404D54E}" type="presOf" srcId="{A6EB8468-F33F-46B5-90D0-35F415CFB5AB}" destId="{D313BD72-A333-B04C-BBC4-AE2E64C15983}" srcOrd="0" destOrd="0" presId="urn:microsoft.com/office/officeart/2008/layout/LinedList"/>
    <dgm:cxn modelId="{34E775D8-9837-4B6B-AC9E-3938F5755C9F}" srcId="{A6EB8468-F33F-46B5-90D0-35F415CFB5AB}" destId="{B7BB90D2-9C84-45E1-9678-216332982F3D}" srcOrd="5" destOrd="0" parTransId="{78A20986-3962-46AD-BF75-8A6B6D3C988E}" sibTransId="{65342EFB-3910-45FD-A243-AC140FF449D3}"/>
    <dgm:cxn modelId="{BE42C3DB-CCE1-5248-A39B-217FD93CEA58}" type="presOf" srcId="{C1C15DBF-3CA4-47C5-82C5-DC1685D1D98F}" destId="{F2A3A0FB-F057-4047-A8AB-59EBD7F800C7}" srcOrd="0" destOrd="0" presId="urn:microsoft.com/office/officeart/2008/layout/LinedList"/>
    <dgm:cxn modelId="{0726AEE3-FE84-6A44-864D-F541E7798359}" type="presOf" srcId="{E7371E04-99EC-40AF-8D9F-059C5BFF6578}" destId="{80DA1852-C28D-B248-B673-D52EC877434B}" srcOrd="0" destOrd="0" presId="urn:microsoft.com/office/officeart/2008/layout/LinedList"/>
    <dgm:cxn modelId="{EADD1EF1-66FE-4277-B681-384016BF42A3}" srcId="{A6EB8468-F33F-46B5-90D0-35F415CFB5AB}" destId="{E02F8ABF-8E86-4EDA-A087-60E60C158DC8}" srcOrd="0" destOrd="0" parTransId="{78BC1690-D9FC-4621-A0B9-620DD0C2EA5C}" sibTransId="{420B1BB1-AD4A-423D-A8DC-A2B64DD58569}"/>
    <dgm:cxn modelId="{93FB44F1-9ECF-364A-8910-FDFC02201D3A}" type="presOf" srcId="{B7BB90D2-9C84-45E1-9678-216332982F3D}" destId="{B5001860-08B2-BD49-B696-AA6584068716}" srcOrd="0" destOrd="0" presId="urn:microsoft.com/office/officeart/2008/layout/LinedList"/>
    <dgm:cxn modelId="{126B451C-D172-794B-8C1C-147BBAB325F3}" type="presParOf" srcId="{D313BD72-A333-B04C-BBC4-AE2E64C15983}" destId="{FC1F0F7B-1A89-F44E-9E66-E3B68301298D}" srcOrd="0" destOrd="0" presId="urn:microsoft.com/office/officeart/2008/layout/LinedList"/>
    <dgm:cxn modelId="{81B19C98-39CE-BF46-81AF-17480DC9B04C}" type="presParOf" srcId="{D313BD72-A333-B04C-BBC4-AE2E64C15983}" destId="{15226993-941E-714F-AC2A-5AAF45ED3CFA}" srcOrd="1" destOrd="0" presId="urn:microsoft.com/office/officeart/2008/layout/LinedList"/>
    <dgm:cxn modelId="{D944EE45-E139-BD42-AF01-B52E67079C51}" type="presParOf" srcId="{15226993-941E-714F-AC2A-5AAF45ED3CFA}" destId="{CF5140ED-4CBF-AE4D-BE37-420303696028}" srcOrd="0" destOrd="0" presId="urn:microsoft.com/office/officeart/2008/layout/LinedList"/>
    <dgm:cxn modelId="{AA292251-FAC3-D549-8129-231F7674FFC7}" type="presParOf" srcId="{15226993-941E-714F-AC2A-5AAF45ED3CFA}" destId="{3A07BBEA-6DB7-1C47-9CC0-64E402FE51F9}" srcOrd="1" destOrd="0" presId="urn:microsoft.com/office/officeart/2008/layout/LinedList"/>
    <dgm:cxn modelId="{46367248-B090-3C4B-89DB-8C1F2BA189D8}" type="presParOf" srcId="{D313BD72-A333-B04C-BBC4-AE2E64C15983}" destId="{D6C075C5-A2EB-3A44-9050-780151741B5D}" srcOrd="2" destOrd="0" presId="urn:microsoft.com/office/officeart/2008/layout/LinedList"/>
    <dgm:cxn modelId="{57490E11-DC2E-9B41-8C9A-5CE26B13DFF7}" type="presParOf" srcId="{D313BD72-A333-B04C-BBC4-AE2E64C15983}" destId="{A75D20B4-11D6-C34A-A6D9-DA933FEF1181}" srcOrd="3" destOrd="0" presId="urn:microsoft.com/office/officeart/2008/layout/LinedList"/>
    <dgm:cxn modelId="{9FA035A5-2BBE-7748-A5C2-4D5F08E63D5C}" type="presParOf" srcId="{A75D20B4-11D6-C34A-A6D9-DA933FEF1181}" destId="{7672A6A4-F5EE-B140-9724-5E70671C3C29}" srcOrd="0" destOrd="0" presId="urn:microsoft.com/office/officeart/2008/layout/LinedList"/>
    <dgm:cxn modelId="{66BA8EA6-45F3-1843-B19E-4D96145D8EAD}" type="presParOf" srcId="{A75D20B4-11D6-C34A-A6D9-DA933FEF1181}" destId="{6A4C1D52-813E-264B-AA27-6DB6606B95F6}" srcOrd="1" destOrd="0" presId="urn:microsoft.com/office/officeart/2008/layout/LinedList"/>
    <dgm:cxn modelId="{8CB2E3B8-71FD-CF48-8140-4E9015D68D51}" type="presParOf" srcId="{D313BD72-A333-B04C-BBC4-AE2E64C15983}" destId="{94D6A712-8048-774D-B80F-56E8F687188F}" srcOrd="4" destOrd="0" presId="urn:microsoft.com/office/officeart/2008/layout/LinedList"/>
    <dgm:cxn modelId="{B1588168-33CA-394E-BE23-1E0C3D9BCE9B}" type="presParOf" srcId="{D313BD72-A333-B04C-BBC4-AE2E64C15983}" destId="{AF8B9C82-B933-C74D-B4AF-0F359E96C6B8}" srcOrd="5" destOrd="0" presId="urn:microsoft.com/office/officeart/2008/layout/LinedList"/>
    <dgm:cxn modelId="{549FB534-F22F-2D46-BD75-C10F976375D9}" type="presParOf" srcId="{AF8B9C82-B933-C74D-B4AF-0F359E96C6B8}" destId="{5B7EF677-AB7F-DD4F-9FB3-66C6ECF549C9}" srcOrd="0" destOrd="0" presId="urn:microsoft.com/office/officeart/2008/layout/LinedList"/>
    <dgm:cxn modelId="{EEDEE6E9-E5E2-324D-B4F0-241515680E36}" type="presParOf" srcId="{AF8B9C82-B933-C74D-B4AF-0F359E96C6B8}" destId="{AE948D82-729B-654E-8DA9-FF90B2555CC9}" srcOrd="1" destOrd="0" presId="urn:microsoft.com/office/officeart/2008/layout/LinedList"/>
    <dgm:cxn modelId="{CA9B36BB-16F4-B44D-A6DA-96807F6D3F96}" type="presParOf" srcId="{D313BD72-A333-B04C-BBC4-AE2E64C15983}" destId="{46E5DC9A-B59D-294C-BAE0-E8E920AAF682}" srcOrd="6" destOrd="0" presId="urn:microsoft.com/office/officeart/2008/layout/LinedList"/>
    <dgm:cxn modelId="{86526E3C-414B-924C-AE6E-E3EF4EF8E684}" type="presParOf" srcId="{D313BD72-A333-B04C-BBC4-AE2E64C15983}" destId="{6860B52B-B7B1-AB45-93B8-A32DD3CA6A44}" srcOrd="7" destOrd="0" presId="urn:microsoft.com/office/officeart/2008/layout/LinedList"/>
    <dgm:cxn modelId="{586158A6-CCE7-184C-A7F1-A73C0240B6C5}" type="presParOf" srcId="{6860B52B-B7B1-AB45-93B8-A32DD3CA6A44}" destId="{80DA1852-C28D-B248-B673-D52EC877434B}" srcOrd="0" destOrd="0" presId="urn:microsoft.com/office/officeart/2008/layout/LinedList"/>
    <dgm:cxn modelId="{D91D5EB5-8EDF-754C-ADEC-32549B111E2A}" type="presParOf" srcId="{6860B52B-B7B1-AB45-93B8-A32DD3CA6A44}" destId="{C34D7B4D-2115-6842-958B-35126575E4D2}" srcOrd="1" destOrd="0" presId="urn:microsoft.com/office/officeart/2008/layout/LinedList"/>
    <dgm:cxn modelId="{BE61738C-3B48-1E4D-BE39-8D6F422A6AB0}" type="presParOf" srcId="{D313BD72-A333-B04C-BBC4-AE2E64C15983}" destId="{011D4F28-294D-9744-8D16-C7A2D433FEB7}" srcOrd="8" destOrd="0" presId="urn:microsoft.com/office/officeart/2008/layout/LinedList"/>
    <dgm:cxn modelId="{5139E448-3165-A147-998D-AFACA06283C9}" type="presParOf" srcId="{D313BD72-A333-B04C-BBC4-AE2E64C15983}" destId="{541814E3-827B-E94B-9268-2B7870BF870C}" srcOrd="9" destOrd="0" presId="urn:microsoft.com/office/officeart/2008/layout/LinedList"/>
    <dgm:cxn modelId="{C51F136E-CB66-4440-A204-2979F69ED472}" type="presParOf" srcId="{541814E3-827B-E94B-9268-2B7870BF870C}" destId="{F2A3A0FB-F057-4047-A8AB-59EBD7F800C7}" srcOrd="0" destOrd="0" presId="urn:microsoft.com/office/officeart/2008/layout/LinedList"/>
    <dgm:cxn modelId="{F44446D6-C313-4440-9A90-E28DA49D4DFA}" type="presParOf" srcId="{541814E3-827B-E94B-9268-2B7870BF870C}" destId="{C3966F50-069C-1D4E-B0FD-01A6A2941CB5}" srcOrd="1" destOrd="0" presId="urn:microsoft.com/office/officeart/2008/layout/LinedList"/>
    <dgm:cxn modelId="{28A2149C-4DE4-1143-B1A1-0365901934A8}" type="presParOf" srcId="{D313BD72-A333-B04C-BBC4-AE2E64C15983}" destId="{961046A3-0E56-7643-964D-99D19D99EE79}" srcOrd="10" destOrd="0" presId="urn:microsoft.com/office/officeart/2008/layout/LinedList"/>
    <dgm:cxn modelId="{5090487B-0E10-9D4D-9C59-0A894F687AC1}" type="presParOf" srcId="{D313BD72-A333-B04C-BBC4-AE2E64C15983}" destId="{E33BE60A-768A-0346-BE5E-C094D6BE2AD9}" srcOrd="11" destOrd="0" presId="urn:microsoft.com/office/officeart/2008/layout/LinedList"/>
    <dgm:cxn modelId="{053DB39A-61F6-504D-9828-E458B05E3767}" type="presParOf" srcId="{E33BE60A-768A-0346-BE5E-C094D6BE2AD9}" destId="{B5001860-08B2-BD49-B696-AA6584068716}" srcOrd="0" destOrd="0" presId="urn:microsoft.com/office/officeart/2008/layout/LinedList"/>
    <dgm:cxn modelId="{E13202B2-95DE-2D4C-A77F-D223376261E4}" type="presParOf" srcId="{E33BE60A-768A-0346-BE5E-C094D6BE2AD9}" destId="{8697E46A-8E04-7148-996D-2BC8C681BB1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909C76-B5F4-4136-9475-20AB64C394E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9AC5B0-3097-47D0-A79F-E75E99E61C15}">
      <dgm:prSet/>
      <dgm:spPr/>
      <dgm:t>
        <a:bodyPr/>
        <a:lstStyle/>
        <a:p>
          <a:r>
            <a:rPr lang="en-US"/>
            <a:t>Talking points about specs:</a:t>
          </a:r>
        </a:p>
      </dgm:t>
    </dgm:pt>
    <dgm:pt modelId="{B5887DCE-DEA7-491A-8CB2-DDAD67A2E745}" type="parTrans" cxnId="{BE387EBF-E20F-4B20-87F9-98E727EA4AC5}">
      <dgm:prSet/>
      <dgm:spPr/>
      <dgm:t>
        <a:bodyPr/>
        <a:lstStyle/>
        <a:p>
          <a:endParaRPr lang="en-US"/>
        </a:p>
      </dgm:t>
    </dgm:pt>
    <dgm:pt modelId="{337B700E-A257-4F3F-8CA3-3372FDD9DDC1}" type="sibTrans" cxnId="{BE387EBF-E20F-4B20-87F9-98E727EA4AC5}">
      <dgm:prSet/>
      <dgm:spPr/>
      <dgm:t>
        <a:bodyPr/>
        <a:lstStyle/>
        <a:p>
          <a:endParaRPr lang="en-US"/>
        </a:p>
      </dgm:t>
    </dgm:pt>
    <dgm:pt modelId="{ECEC263C-40F5-4B1D-9D12-979B4D166BFC}">
      <dgm:prSet/>
      <dgm:spPr/>
      <dgm:t>
        <a:bodyPr/>
        <a:lstStyle/>
        <a:p>
          <a:r>
            <a:rPr lang="en-US" dirty="0"/>
            <a:t>Helps ensure students have mastered the learning objectives</a:t>
          </a:r>
        </a:p>
      </dgm:t>
    </dgm:pt>
    <dgm:pt modelId="{10288C8D-2D97-454A-B4C7-43FC432B4946}" type="parTrans" cxnId="{7B6772CF-F268-4BCC-92AC-39E0F6B654A2}">
      <dgm:prSet/>
      <dgm:spPr/>
      <dgm:t>
        <a:bodyPr/>
        <a:lstStyle/>
        <a:p>
          <a:endParaRPr lang="en-US"/>
        </a:p>
      </dgm:t>
    </dgm:pt>
    <dgm:pt modelId="{05923FA9-9967-43BA-96EA-09773F59B53C}" type="sibTrans" cxnId="{7B6772CF-F268-4BCC-92AC-39E0F6B654A2}">
      <dgm:prSet/>
      <dgm:spPr/>
      <dgm:t>
        <a:bodyPr/>
        <a:lstStyle/>
        <a:p>
          <a:endParaRPr lang="en-US"/>
        </a:p>
      </dgm:t>
    </dgm:pt>
    <dgm:pt modelId="{2FB0FCB7-E0D2-4E3D-8421-88FBC031238F}">
      <dgm:prSet/>
      <dgm:spPr/>
      <dgm:t>
        <a:bodyPr/>
        <a:lstStyle/>
        <a:p>
          <a:r>
            <a:rPr lang="en-US"/>
            <a:t>Teaches students to follow directions and attend to learning objectives</a:t>
          </a:r>
        </a:p>
      </dgm:t>
    </dgm:pt>
    <dgm:pt modelId="{8BE78247-D80C-4619-BF09-475FD42B5F99}" type="parTrans" cxnId="{C933B526-EC3B-4548-99D6-5F637A702AA5}">
      <dgm:prSet/>
      <dgm:spPr/>
      <dgm:t>
        <a:bodyPr/>
        <a:lstStyle/>
        <a:p>
          <a:endParaRPr lang="en-US"/>
        </a:p>
      </dgm:t>
    </dgm:pt>
    <dgm:pt modelId="{E9B32B74-90D6-4CCE-94F1-5998F6DF81F0}" type="sibTrans" cxnId="{C933B526-EC3B-4548-99D6-5F637A702AA5}">
      <dgm:prSet/>
      <dgm:spPr/>
      <dgm:t>
        <a:bodyPr/>
        <a:lstStyle/>
        <a:p>
          <a:endParaRPr lang="en-US"/>
        </a:p>
      </dgm:t>
    </dgm:pt>
    <dgm:pt modelId="{A482870C-9A6C-478B-802C-D67D8069F88C}">
      <dgm:prSet/>
      <dgm:spPr/>
      <dgm:t>
        <a:bodyPr/>
        <a:lstStyle/>
        <a:p>
          <a:r>
            <a:rPr lang="en-US" dirty="0"/>
            <a:t>Discourages shoddy work</a:t>
          </a:r>
        </a:p>
      </dgm:t>
    </dgm:pt>
    <dgm:pt modelId="{D61F4EDC-CA8A-4D3B-B69A-3DF1D20A1FBA}" type="parTrans" cxnId="{D4FA3C28-A060-4A72-AF39-95A96CA55032}">
      <dgm:prSet/>
      <dgm:spPr/>
      <dgm:t>
        <a:bodyPr/>
        <a:lstStyle/>
        <a:p>
          <a:endParaRPr lang="en-US"/>
        </a:p>
      </dgm:t>
    </dgm:pt>
    <dgm:pt modelId="{E77CC2DA-2772-415C-97ED-7A650B38D542}" type="sibTrans" cxnId="{D4FA3C28-A060-4A72-AF39-95A96CA55032}">
      <dgm:prSet/>
      <dgm:spPr/>
      <dgm:t>
        <a:bodyPr/>
        <a:lstStyle/>
        <a:p>
          <a:endParaRPr lang="en-US"/>
        </a:p>
      </dgm:t>
    </dgm:pt>
    <dgm:pt modelId="{AC59526D-0F31-4171-8AD8-D4CFEB0CCBB1}">
      <dgm:prSet/>
      <dgm:spPr/>
      <dgm:t>
        <a:bodyPr/>
        <a:lstStyle/>
        <a:p>
          <a:r>
            <a:rPr lang="en-US"/>
            <a:t>Streamlines the grading process</a:t>
          </a:r>
        </a:p>
      </dgm:t>
    </dgm:pt>
    <dgm:pt modelId="{3246976E-C8A9-4D24-9B6F-AA4087964BAC}" type="parTrans" cxnId="{02D97228-662B-4F98-9D7E-DCF706BAEE03}">
      <dgm:prSet/>
      <dgm:spPr/>
      <dgm:t>
        <a:bodyPr/>
        <a:lstStyle/>
        <a:p>
          <a:endParaRPr lang="en-US"/>
        </a:p>
      </dgm:t>
    </dgm:pt>
    <dgm:pt modelId="{18C91FDA-F713-457C-96FA-41FFD3D6BB36}" type="sibTrans" cxnId="{02D97228-662B-4F98-9D7E-DCF706BAEE03}">
      <dgm:prSet/>
      <dgm:spPr/>
      <dgm:t>
        <a:bodyPr/>
        <a:lstStyle/>
        <a:p>
          <a:endParaRPr lang="en-US"/>
        </a:p>
      </dgm:t>
    </dgm:pt>
    <dgm:pt modelId="{38B70325-4DAD-4CA0-A854-A7105C27AF0D}">
      <dgm:prSet/>
      <dgm:spPr/>
      <dgm:t>
        <a:bodyPr/>
        <a:lstStyle/>
        <a:p>
          <a:r>
            <a:rPr lang="en-US"/>
            <a:t>Reduces student appeals / grade grubbing</a:t>
          </a:r>
        </a:p>
      </dgm:t>
    </dgm:pt>
    <dgm:pt modelId="{516ADF58-A4CD-4948-B123-F2F4564653A6}" type="parTrans" cxnId="{6725E2DA-68FD-4572-844D-2898D8CE42B8}">
      <dgm:prSet/>
      <dgm:spPr/>
      <dgm:t>
        <a:bodyPr/>
        <a:lstStyle/>
        <a:p>
          <a:endParaRPr lang="en-US"/>
        </a:p>
      </dgm:t>
    </dgm:pt>
    <dgm:pt modelId="{E5E72F9F-19A2-4A47-A008-5899887FE6C8}" type="sibTrans" cxnId="{6725E2DA-68FD-4572-844D-2898D8CE42B8}">
      <dgm:prSet/>
      <dgm:spPr/>
      <dgm:t>
        <a:bodyPr/>
        <a:lstStyle/>
        <a:p>
          <a:endParaRPr lang="en-US"/>
        </a:p>
      </dgm:t>
    </dgm:pt>
    <dgm:pt modelId="{8709A25A-DD76-4FA7-B8BD-F2112502A8F9}">
      <dgm:prSet/>
      <dgm:spPr/>
      <dgm:t>
        <a:bodyPr/>
        <a:lstStyle/>
        <a:p>
          <a:r>
            <a:rPr lang="en-US" dirty="0"/>
            <a:t>Initial investment in design pays off quickly</a:t>
          </a:r>
        </a:p>
      </dgm:t>
    </dgm:pt>
    <dgm:pt modelId="{7904B973-C3D8-4E16-B39B-10ED9C52461F}" type="parTrans" cxnId="{F29962BB-7EEE-468D-8212-9A2E631B362E}">
      <dgm:prSet/>
      <dgm:spPr/>
      <dgm:t>
        <a:bodyPr/>
        <a:lstStyle/>
        <a:p>
          <a:endParaRPr lang="en-US"/>
        </a:p>
      </dgm:t>
    </dgm:pt>
    <dgm:pt modelId="{9C9EAC31-3514-4895-901B-82898B8BC8A3}" type="sibTrans" cxnId="{F29962BB-7EEE-468D-8212-9A2E631B362E}">
      <dgm:prSet/>
      <dgm:spPr/>
      <dgm:t>
        <a:bodyPr/>
        <a:lstStyle/>
        <a:p>
          <a:endParaRPr lang="en-US"/>
        </a:p>
      </dgm:t>
    </dgm:pt>
    <dgm:pt modelId="{CC910473-D6A0-9149-8BDD-A72FC7C80D87}">
      <dgm:prSet/>
      <dgm:spPr/>
      <dgm:t>
        <a:bodyPr/>
        <a:lstStyle/>
        <a:p>
          <a:r>
            <a:rPr lang="en-US" dirty="0"/>
            <a:t>Can start with baby steps (just 1-2 assignments)</a:t>
          </a:r>
        </a:p>
      </dgm:t>
    </dgm:pt>
    <dgm:pt modelId="{389E0EE0-35CC-1F43-9F18-98C20E375030}" type="parTrans" cxnId="{718E6CCE-939D-A24E-ADFD-BFEF1F46E49D}">
      <dgm:prSet/>
      <dgm:spPr/>
      <dgm:t>
        <a:bodyPr/>
        <a:lstStyle/>
        <a:p>
          <a:endParaRPr lang="en-US"/>
        </a:p>
      </dgm:t>
    </dgm:pt>
    <dgm:pt modelId="{AC7E4FE1-B56F-7248-8BAA-4C5D67E0729C}" type="sibTrans" cxnId="{718E6CCE-939D-A24E-ADFD-BFEF1F46E49D}">
      <dgm:prSet/>
      <dgm:spPr/>
      <dgm:t>
        <a:bodyPr/>
        <a:lstStyle/>
        <a:p>
          <a:endParaRPr lang="en-US"/>
        </a:p>
      </dgm:t>
    </dgm:pt>
    <dgm:pt modelId="{BB170ADF-75E5-774D-8D75-B08E8E544B0B}" type="pres">
      <dgm:prSet presAssocID="{E1909C76-B5F4-4136-9475-20AB64C394EB}" presName="linear" presStyleCnt="0">
        <dgm:presLayoutVars>
          <dgm:animLvl val="lvl"/>
          <dgm:resizeHandles val="exact"/>
        </dgm:presLayoutVars>
      </dgm:prSet>
      <dgm:spPr/>
    </dgm:pt>
    <dgm:pt modelId="{85691427-2540-2D42-AF91-49EB3C04C6F6}" type="pres">
      <dgm:prSet presAssocID="{4E9AC5B0-3097-47D0-A79F-E75E99E61C1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9E95890-80EA-7542-87DB-C971C6F98F29}" type="pres">
      <dgm:prSet presAssocID="{4E9AC5B0-3097-47D0-A79F-E75E99E61C1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933B526-EC3B-4548-99D6-5F637A702AA5}" srcId="{4E9AC5B0-3097-47D0-A79F-E75E99E61C15}" destId="{2FB0FCB7-E0D2-4E3D-8421-88FBC031238F}" srcOrd="1" destOrd="0" parTransId="{8BE78247-D80C-4619-BF09-475FD42B5F99}" sibTransId="{E9B32B74-90D6-4CCE-94F1-5998F6DF81F0}"/>
    <dgm:cxn modelId="{D4FA3C28-A060-4A72-AF39-95A96CA55032}" srcId="{4E9AC5B0-3097-47D0-A79F-E75E99E61C15}" destId="{A482870C-9A6C-478B-802C-D67D8069F88C}" srcOrd="2" destOrd="0" parTransId="{D61F4EDC-CA8A-4D3B-B69A-3DF1D20A1FBA}" sibTransId="{E77CC2DA-2772-415C-97ED-7A650B38D542}"/>
    <dgm:cxn modelId="{02D97228-662B-4F98-9D7E-DCF706BAEE03}" srcId="{4E9AC5B0-3097-47D0-A79F-E75E99E61C15}" destId="{AC59526D-0F31-4171-8AD8-D4CFEB0CCBB1}" srcOrd="3" destOrd="0" parTransId="{3246976E-C8A9-4D24-9B6F-AA4087964BAC}" sibTransId="{18C91FDA-F713-457C-96FA-41FFD3D6BB36}"/>
    <dgm:cxn modelId="{A6995849-29AD-104A-A812-83BFBC705671}" type="presOf" srcId="{2FB0FCB7-E0D2-4E3D-8421-88FBC031238F}" destId="{B9E95890-80EA-7542-87DB-C971C6F98F29}" srcOrd="0" destOrd="1" presId="urn:microsoft.com/office/officeart/2005/8/layout/vList2"/>
    <dgm:cxn modelId="{7F616B5A-BDD6-9148-B98A-79A031D66144}" type="presOf" srcId="{38B70325-4DAD-4CA0-A854-A7105C27AF0D}" destId="{B9E95890-80EA-7542-87DB-C971C6F98F29}" srcOrd="0" destOrd="4" presId="urn:microsoft.com/office/officeart/2005/8/layout/vList2"/>
    <dgm:cxn modelId="{35A4BD6A-9028-C54C-BE2E-3F90BDBDF942}" type="presOf" srcId="{E1909C76-B5F4-4136-9475-20AB64C394EB}" destId="{BB170ADF-75E5-774D-8D75-B08E8E544B0B}" srcOrd="0" destOrd="0" presId="urn:microsoft.com/office/officeart/2005/8/layout/vList2"/>
    <dgm:cxn modelId="{DEA6A66D-367A-A44D-9944-5347A3D58067}" type="presOf" srcId="{8709A25A-DD76-4FA7-B8BD-F2112502A8F9}" destId="{B9E95890-80EA-7542-87DB-C971C6F98F29}" srcOrd="0" destOrd="5" presId="urn:microsoft.com/office/officeart/2005/8/layout/vList2"/>
    <dgm:cxn modelId="{8414BD82-455E-BE4C-8204-B3412472834F}" type="presOf" srcId="{ECEC263C-40F5-4B1D-9D12-979B4D166BFC}" destId="{B9E95890-80EA-7542-87DB-C971C6F98F29}" srcOrd="0" destOrd="0" presId="urn:microsoft.com/office/officeart/2005/8/layout/vList2"/>
    <dgm:cxn modelId="{1277519C-E4E7-0C4C-A5F5-A443D711D81D}" type="presOf" srcId="{CC910473-D6A0-9149-8BDD-A72FC7C80D87}" destId="{B9E95890-80EA-7542-87DB-C971C6F98F29}" srcOrd="0" destOrd="6" presId="urn:microsoft.com/office/officeart/2005/8/layout/vList2"/>
    <dgm:cxn modelId="{AA1E219F-B6DE-404E-8EDB-3F09399BDF21}" type="presOf" srcId="{A482870C-9A6C-478B-802C-D67D8069F88C}" destId="{B9E95890-80EA-7542-87DB-C971C6F98F29}" srcOrd="0" destOrd="2" presId="urn:microsoft.com/office/officeart/2005/8/layout/vList2"/>
    <dgm:cxn modelId="{DBDC87A8-986D-9D4C-8BE4-24D15E13FB27}" type="presOf" srcId="{4E9AC5B0-3097-47D0-A79F-E75E99E61C15}" destId="{85691427-2540-2D42-AF91-49EB3C04C6F6}" srcOrd="0" destOrd="0" presId="urn:microsoft.com/office/officeart/2005/8/layout/vList2"/>
    <dgm:cxn modelId="{F29962BB-7EEE-468D-8212-9A2E631B362E}" srcId="{4E9AC5B0-3097-47D0-A79F-E75E99E61C15}" destId="{8709A25A-DD76-4FA7-B8BD-F2112502A8F9}" srcOrd="5" destOrd="0" parTransId="{7904B973-C3D8-4E16-B39B-10ED9C52461F}" sibTransId="{9C9EAC31-3514-4895-901B-82898B8BC8A3}"/>
    <dgm:cxn modelId="{BE387EBF-E20F-4B20-87F9-98E727EA4AC5}" srcId="{E1909C76-B5F4-4136-9475-20AB64C394EB}" destId="{4E9AC5B0-3097-47D0-A79F-E75E99E61C15}" srcOrd="0" destOrd="0" parTransId="{B5887DCE-DEA7-491A-8CB2-DDAD67A2E745}" sibTransId="{337B700E-A257-4F3F-8CA3-3372FDD9DDC1}"/>
    <dgm:cxn modelId="{718E6CCE-939D-A24E-ADFD-BFEF1F46E49D}" srcId="{4E9AC5B0-3097-47D0-A79F-E75E99E61C15}" destId="{CC910473-D6A0-9149-8BDD-A72FC7C80D87}" srcOrd="6" destOrd="0" parTransId="{389E0EE0-35CC-1F43-9F18-98C20E375030}" sibTransId="{AC7E4FE1-B56F-7248-8BAA-4C5D67E0729C}"/>
    <dgm:cxn modelId="{7B6772CF-F268-4BCC-92AC-39E0F6B654A2}" srcId="{4E9AC5B0-3097-47D0-A79F-E75E99E61C15}" destId="{ECEC263C-40F5-4B1D-9D12-979B4D166BFC}" srcOrd="0" destOrd="0" parTransId="{10288C8D-2D97-454A-B4C7-43FC432B4946}" sibTransId="{05923FA9-9967-43BA-96EA-09773F59B53C}"/>
    <dgm:cxn modelId="{6725E2DA-68FD-4572-844D-2898D8CE42B8}" srcId="{4E9AC5B0-3097-47D0-A79F-E75E99E61C15}" destId="{38B70325-4DAD-4CA0-A854-A7105C27AF0D}" srcOrd="4" destOrd="0" parTransId="{516ADF58-A4CD-4948-B123-F2F4564653A6}" sibTransId="{E5E72F9F-19A2-4A47-A008-5899887FE6C8}"/>
    <dgm:cxn modelId="{72E0BEE3-8314-7649-AB85-6AF10805DDCA}" type="presOf" srcId="{AC59526D-0F31-4171-8AD8-D4CFEB0CCBB1}" destId="{B9E95890-80EA-7542-87DB-C971C6F98F29}" srcOrd="0" destOrd="3" presId="urn:microsoft.com/office/officeart/2005/8/layout/vList2"/>
    <dgm:cxn modelId="{BAAAD8E1-18D2-3B46-98F8-74354437CE34}" type="presParOf" srcId="{BB170ADF-75E5-774D-8D75-B08E8E544B0B}" destId="{85691427-2540-2D42-AF91-49EB3C04C6F6}" srcOrd="0" destOrd="0" presId="urn:microsoft.com/office/officeart/2005/8/layout/vList2"/>
    <dgm:cxn modelId="{59C828DC-5E1F-A143-9260-47C3C160B8E5}" type="presParOf" srcId="{BB170ADF-75E5-774D-8D75-B08E8E544B0B}" destId="{B9E95890-80EA-7542-87DB-C971C6F98F2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858B0E-8078-494D-8547-2786522568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65C991-3070-4856-B0CB-76EC012C75E7}">
      <dgm:prSet/>
      <dgm:spPr/>
      <dgm:t>
        <a:bodyPr/>
        <a:lstStyle/>
        <a:p>
          <a:r>
            <a:rPr lang="en-US"/>
            <a:t>Introduce the system at the beginning of class</a:t>
          </a:r>
        </a:p>
      </dgm:t>
    </dgm:pt>
    <dgm:pt modelId="{0D6E3AA9-A478-4B23-9B58-3EB25175B2E1}" type="parTrans" cxnId="{FA1EAEC3-37FF-48B7-8D59-A59B5820AC8C}">
      <dgm:prSet/>
      <dgm:spPr/>
      <dgm:t>
        <a:bodyPr/>
        <a:lstStyle/>
        <a:p>
          <a:endParaRPr lang="en-US"/>
        </a:p>
      </dgm:t>
    </dgm:pt>
    <dgm:pt modelId="{C6807729-1059-45B5-82BB-C7C92BA0BA7A}" type="sibTrans" cxnId="{FA1EAEC3-37FF-48B7-8D59-A59B5820AC8C}">
      <dgm:prSet/>
      <dgm:spPr/>
      <dgm:t>
        <a:bodyPr/>
        <a:lstStyle/>
        <a:p>
          <a:endParaRPr lang="en-US"/>
        </a:p>
      </dgm:t>
    </dgm:pt>
    <dgm:pt modelId="{209EE3F1-149A-4517-8D5C-B4D3A4548330}">
      <dgm:prSet/>
      <dgm:spPr/>
      <dgm:t>
        <a:bodyPr/>
        <a:lstStyle/>
        <a:p>
          <a:r>
            <a:rPr lang="en-US"/>
            <a:t>Remind students to follow the specs when completing assignments</a:t>
          </a:r>
        </a:p>
      </dgm:t>
    </dgm:pt>
    <dgm:pt modelId="{CF55E2F5-01A8-46C7-B815-5AE38A5D0456}" type="parTrans" cxnId="{0019EC83-28CA-4E85-8674-368469F48A29}">
      <dgm:prSet/>
      <dgm:spPr/>
      <dgm:t>
        <a:bodyPr/>
        <a:lstStyle/>
        <a:p>
          <a:endParaRPr lang="en-US"/>
        </a:p>
      </dgm:t>
    </dgm:pt>
    <dgm:pt modelId="{1A465B40-A833-4C72-83FE-83627235C4AB}" type="sibTrans" cxnId="{0019EC83-28CA-4E85-8674-368469F48A29}">
      <dgm:prSet/>
      <dgm:spPr/>
      <dgm:t>
        <a:bodyPr/>
        <a:lstStyle/>
        <a:p>
          <a:endParaRPr lang="en-US"/>
        </a:p>
      </dgm:t>
    </dgm:pt>
    <dgm:pt modelId="{567BEB85-77BC-497B-8595-F48D4FD70402}">
      <dgm:prSet/>
      <dgm:spPr/>
      <dgm:t>
        <a:bodyPr/>
        <a:lstStyle/>
        <a:p>
          <a:r>
            <a:rPr lang="en-US"/>
            <a:t>Remind students to use tokens for revisions</a:t>
          </a:r>
        </a:p>
      </dgm:t>
    </dgm:pt>
    <dgm:pt modelId="{87420787-60C9-47A6-BF0D-7472B35EACCC}" type="parTrans" cxnId="{EF43F8B5-FD74-428A-96A9-2E99BD444CA5}">
      <dgm:prSet/>
      <dgm:spPr/>
      <dgm:t>
        <a:bodyPr/>
        <a:lstStyle/>
        <a:p>
          <a:endParaRPr lang="en-US"/>
        </a:p>
      </dgm:t>
    </dgm:pt>
    <dgm:pt modelId="{856AEF15-D367-4747-92C8-DC547E98EBCE}" type="sibTrans" cxnId="{EF43F8B5-FD74-428A-96A9-2E99BD444CA5}">
      <dgm:prSet/>
      <dgm:spPr/>
      <dgm:t>
        <a:bodyPr/>
        <a:lstStyle/>
        <a:p>
          <a:endParaRPr lang="en-US"/>
        </a:p>
      </dgm:t>
    </dgm:pt>
    <dgm:pt modelId="{79B694AA-1E7B-47E3-8BEC-EE25C424D690}">
      <dgm:prSet/>
      <dgm:spPr/>
      <dgm:t>
        <a:bodyPr/>
        <a:lstStyle/>
        <a:p>
          <a:r>
            <a:rPr lang="en-US"/>
            <a:t>Provide enough tokens to give students a chance to learn the system without penalty</a:t>
          </a:r>
        </a:p>
      </dgm:t>
    </dgm:pt>
    <dgm:pt modelId="{8D184615-4F11-4AC9-AC46-D71E180C6B01}" type="parTrans" cxnId="{43986880-6E32-4E76-981E-4BE742E747F5}">
      <dgm:prSet/>
      <dgm:spPr/>
      <dgm:t>
        <a:bodyPr/>
        <a:lstStyle/>
        <a:p>
          <a:endParaRPr lang="en-US"/>
        </a:p>
      </dgm:t>
    </dgm:pt>
    <dgm:pt modelId="{F93F2245-2902-4C8F-AFB1-43DAB1C2364D}" type="sibTrans" cxnId="{43986880-6E32-4E76-981E-4BE742E747F5}">
      <dgm:prSet/>
      <dgm:spPr/>
      <dgm:t>
        <a:bodyPr/>
        <a:lstStyle/>
        <a:p>
          <a:endParaRPr lang="en-US"/>
        </a:p>
      </dgm:t>
    </dgm:pt>
    <dgm:pt modelId="{2433451B-8AE1-4B0B-9F8F-703F237B6B36}" type="pres">
      <dgm:prSet presAssocID="{0C858B0E-8078-494D-8547-27865225689D}" presName="root" presStyleCnt="0">
        <dgm:presLayoutVars>
          <dgm:dir/>
          <dgm:resizeHandles val="exact"/>
        </dgm:presLayoutVars>
      </dgm:prSet>
      <dgm:spPr/>
    </dgm:pt>
    <dgm:pt modelId="{D2C3AA23-665A-4429-BD97-68FB2169F6E5}" type="pres">
      <dgm:prSet presAssocID="{E965C991-3070-4856-B0CB-76EC012C75E7}" presName="compNode" presStyleCnt="0"/>
      <dgm:spPr/>
    </dgm:pt>
    <dgm:pt modelId="{89112500-31B1-47E1-8712-C5EBCA78B81B}" type="pres">
      <dgm:prSet presAssocID="{E965C991-3070-4856-B0CB-76EC012C75E7}" presName="bgRect" presStyleLbl="bgShp" presStyleIdx="0" presStyleCnt="4"/>
      <dgm:spPr/>
    </dgm:pt>
    <dgm:pt modelId="{629BA9F8-298B-44A2-BC71-19180231A808}" type="pres">
      <dgm:prSet presAssocID="{E965C991-3070-4856-B0CB-76EC012C75E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DD96211D-BB00-4E59-899E-8DED121B8B44}" type="pres">
      <dgm:prSet presAssocID="{E965C991-3070-4856-B0CB-76EC012C75E7}" presName="spaceRect" presStyleCnt="0"/>
      <dgm:spPr/>
    </dgm:pt>
    <dgm:pt modelId="{92C54EEA-A23C-41E0-8DCF-97ED7EF2A379}" type="pres">
      <dgm:prSet presAssocID="{E965C991-3070-4856-B0CB-76EC012C75E7}" presName="parTx" presStyleLbl="revTx" presStyleIdx="0" presStyleCnt="4">
        <dgm:presLayoutVars>
          <dgm:chMax val="0"/>
          <dgm:chPref val="0"/>
        </dgm:presLayoutVars>
      </dgm:prSet>
      <dgm:spPr/>
    </dgm:pt>
    <dgm:pt modelId="{70A09E37-288A-450C-B31E-9C4CC4D1957D}" type="pres">
      <dgm:prSet presAssocID="{C6807729-1059-45B5-82BB-C7C92BA0BA7A}" presName="sibTrans" presStyleCnt="0"/>
      <dgm:spPr/>
    </dgm:pt>
    <dgm:pt modelId="{E674DA89-22AA-4125-899C-5EB55E32BF9F}" type="pres">
      <dgm:prSet presAssocID="{209EE3F1-149A-4517-8D5C-B4D3A4548330}" presName="compNode" presStyleCnt="0"/>
      <dgm:spPr/>
    </dgm:pt>
    <dgm:pt modelId="{09EE2DE1-D9F7-4ACE-AD55-0F538A3FC823}" type="pres">
      <dgm:prSet presAssocID="{209EE3F1-149A-4517-8D5C-B4D3A4548330}" presName="bgRect" presStyleLbl="bgShp" presStyleIdx="1" presStyleCnt="4"/>
      <dgm:spPr/>
    </dgm:pt>
    <dgm:pt modelId="{FBA06BC5-67A3-477B-8424-FFBE6F1A3176}" type="pres">
      <dgm:prSet presAssocID="{209EE3F1-149A-4517-8D5C-B4D3A454833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1EDA9E67-0A92-4578-B100-5C4D88B720B5}" type="pres">
      <dgm:prSet presAssocID="{209EE3F1-149A-4517-8D5C-B4D3A4548330}" presName="spaceRect" presStyleCnt="0"/>
      <dgm:spPr/>
    </dgm:pt>
    <dgm:pt modelId="{3CBB7310-268B-4AB8-87D5-96C1D3D246C8}" type="pres">
      <dgm:prSet presAssocID="{209EE3F1-149A-4517-8D5C-B4D3A4548330}" presName="parTx" presStyleLbl="revTx" presStyleIdx="1" presStyleCnt="4">
        <dgm:presLayoutVars>
          <dgm:chMax val="0"/>
          <dgm:chPref val="0"/>
        </dgm:presLayoutVars>
      </dgm:prSet>
      <dgm:spPr/>
    </dgm:pt>
    <dgm:pt modelId="{1CA9D6E8-5F3A-4A11-A5F0-5DBAE3CBC7BF}" type="pres">
      <dgm:prSet presAssocID="{1A465B40-A833-4C72-83FE-83627235C4AB}" presName="sibTrans" presStyleCnt="0"/>
      <dgm:spPr/>
    </dgm:pt>
    <dgm:pt modelId="{096D3824-E26F-4E1A-9275-BD01ADFC896E}" type="pres">
      <dgm:prSet presAssocID="{567BEB85-77BC-497B-8595-F48D4FD70402}" presName="compNode" presStyleCnt="0"/>
      <dgm:spPr/>
    </dgm:pt>
    <dgm:pt modelId="{0D663D2A-07BB-4558-922E-E2AF20EFBF5B}" type="pres">
      <dgm:prSet presAssocID="{567BEB85-77BC-497B-8595-F48D4FD70402}" presName="bgRect" presStyleLbl="bgShp" presStyleIdx="2" presStyleCnt="4"/>
      <dgm:spPr/>
    </dgm:pt>
    <dgm:pt modelId="{D0F86AA0-8913-4394-8BDF-C69C78A081B2}" type="pres">
      <dgm:prSet presAssocID="{567BEB85-77BC-497B-8595-F48D4FD7040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fresh with solid fill"/>
        </a:ext>
      </dgm:extLst>
    </dgm:pt>
    <dgm:pt modelId="{FCEEB55E-5C8B-4299-A2A5-D4866CC1C066}" type="pres">
      <dgm:prSet presAssocID="{567BEB85-77BC-497B-8595-F48D4FD70402}" presName="spaceRect" presStyleCnt="0"/>
      <dgm:spPr/>
    </dgm:pt>
    <dgm:pt modelId="{838E9DA3-C8E5-4ADA-847C-09B2670A2129}" type="pres">
      <dgm:prSet presAssocID="{567BEB85-77BC-497B-8595-F48D4FD70402}" presName="parTx" presStyleLbl="revTx" presStyleIdx="2" presStyleCnt="4">
        <dgm:presLayoutVars>
          <dgm:chMax val="0"/>
          <dgm:chPref val="0"/>
        </dgm:presLayoutVars>
      </dgm:prSet>
      <dgm:spPr/>
    </dgm:pt>
    <dgm:pt modelId="{ABB613C4-5C51-401E-AC69-51A60F86F80B}" type="pres">
      <dgm:prSet presAssocID="{856AEF15-D367-4747-92C8-DC547E98EBCE}" presName="sibTrans" presStyleCnt="0"/>
      <dgm:spPr/>
    </dgm:pt>
    <dgm:pt modelId="{CB9651D2-D0FE-4700-8ED5-C19367B0B6A5}" type="pres">
      <dgm:prSet presAssocID="{79B694AA-1E7B-47E3-8BEC-EE25C424D690}" presName="compNode" presStyleCnt="0"/>
      <dgm:spPr/>
    </dgm:pt>
    <dgm:pt modelId="{7BCCF919-0E42-4EEE-A59E-EE3CE815F446}" type="pres">
      <dgm:prSet presAssocID="{79B694AA-1E7B-47E3-8BEC-EE25C424D690}" presName="bgRect" presStyleLbl="bgShp" presStyleIdx="3" presStyleCnt="4"/>
      <dgm:spPr/>
    </dgm:pt>
    <dgm:pt modelId="{400CDAC2-A586-45BE-9D8B-D391B80E130B}" type="pres">
      <dgm:prSet presAssocID="{79B694AA-1E7B-47E3-8BEC-EE25C424D69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 outline"/>
        </a:ext>
      </dgm:extLst>
    </dgm:pt>
    <dgm:pt modelId="{8D9E4DD6-4F94-4380-8C5B-B3C457633629}" type="pres">
      <dgm:prSet presAssocID="{79B694AA-1E7B-47E3-8BEC-EE25C424D690}" presName="spaceRect" presStyleCnt="0"/>
      <dgm:spPr/>
    </dgm:pt>
    <dgm:pt modelId="{81C7212C-CB69-4B35-917E-E2F2EA1C7EDA}" type="pres">
      <dgm:prSet presAssocID="{79B694AA-1E7B-47E3-8BEC-EE25C424D69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EC3D937-2954-4875-B908-D72F9C46C8C2}" type="presOf" srcId="{79B694AA-1E7B-47E3-8BEC-EE25C424D690}" destId="{81C7212C-CB69-4B35-917E-E2F2EA1C7EDA}" srcOrd="0" destOrd="0" presId="urn:microsoft.com/office/officeart/2018/2/layout/IconVerticalSolidList"/>
    <dgm:cxn modelId="{01809369-45E7-4C43-B1CA-C506890EAF58}" type="presOf" srcId="{0C858B0E-8078-494D-8547-27865225689D}" destId="{2433451B-8AE1-4B0B-9F8F-703F237B6B36}" srcOrd="0" destOrd="0" presId="urn:microsoft.com/office/officeart/2018/2/layout/IconVerticalSolidList"/>
    <dgm:cxn modelId="{43986880-6E32-4E76-981E-4BE742E747F5}" srcId="{0C858B0E-8078-494D-8547-27865225689D}" destId="{79B694AA-1E7B-47E3-8BEC-EE25C424D690}" srcOrd="3" destOrd="0" parTransId="{8D184615-4F11-4AC9-AC46-D71E180C6B01}" sibTransId="{F93F2245-2902-4C8F-AFB1-43DAB1C2364D}"/>
    <dgm:cxn modelId="{0019EC83-28CA-4E85-8674-368469F48A29}" srcId="{0C858B0E-8078-494D-8547-27865225689D}" destId="{209EE3F1-149A-4517-8D5C-B4D3A4548330}" srcOrd="1" destOrd="0" parTransId="{CF55E2F5-01A8-46C7-B815-5AE38A5D0456}" sibTransId="{1A465B40-A833-4C72-83FE-83627235C4AB}"/>
    <dgm:cxn modelId="{24FCAB98-EF0C-4B1F-98C4-2DD553DCF5E0}" type="presOf" srcId="{567BEB85-77BC-497B-8595-F48D4FD70402}" destId="{838E9DA3-C8E5-4ADA-847C-09B2670A2129}" srcOrd="0" destOrd="0" presId="urn:microsoft.com/office/officeart/2018/2/layout/IconVerticalSolidList"/>
    <dgm:cxn modelId="{9C7E11A2-2A84-4E2B-9444-47EA90C45952}" type="presOf" srcId="{E965C991-3070-4856-B0CB-76EC012C75E7}" destId="{92C54EEA-A23C-41E0-8DCF-97ED7EF2A379}" srcOrd="0" destOrd="0" presId="urn:microsoft.com/office/officeart/2018/2/layout/IconVerticalSolidList"/>
    <dgm:cxn modelId="{EF43F8B5-FD74-428A-96A9-2E99BD444CA5}" srcId="{0C858B0E-8078-494D-8547-27865225689D}" destId="{567BEB85-77BC-497B-8595-F48D4FD70402}" srcOrd="2" destOrd="0" parTransId="{87420787-60C9-47A6-BF0D-7472B35EACCC}" sibTransId="{856AEF15-D367-4747-92C8-DC547E98EBCE}"/>
    <dgm:cxn modelId="{FA1EAEC3-37FF-48B7-8D59-A59B5820AC8C}" srcId="{0C858B0E-8078-494D-8547-27865225689D}" destId="{E965C991-3070-4856-B0CB-76EC012C75E7}" srcOrd="0" destOrd="0" parTransId="{0D6E3AA9-A478-4B23-9B58-3EB25175B2E1}" sibTransId="{C6807729-1059-45B5-82BB-C7C92BA0BA7A}"/>
    <dgm:cxn modelId="{42585AC9-E6BF-42CA-B8F4-8FAD13AAE399}" type="presOf" srcId="{209EE3F1-149A-4517-8D5C-B4D3A4548330}" destId="{3CBB7310-268B-4AB8-87D5-96C1D3D246C8}" srcOrd="0" destOrd="0" presId="urn:microsoft.com/office/officeart/2018/2/layout/IconVerticalSolidList"/>
    <dgm:cxn modelId="{A171E95E-77C6-4D23-8599-AB29C90722BC}" type="presParOf" srcId="{2433451B-8AE1-4B0B-9F8F-703F237B6B36}" destId="{D2C3AA23-665A-4429-BD97-68FB2169F6E5}" srcOrd="0" destOrd="0" presId="urn:microsoft.com/office/officeart/2018/2/layout/IconVerticalSolidList"/>
    <dgm:cxn modelId="{2E289310-7BA8-4679-85C5-EC2CE4CD3F50}" type="presParOf" srcId="{D2C3AA23-665A-4429-BD97-68FB2169F6E5}" destId="{89112500-31B1-47E1-8712-C5EBCA78B81B}" srcOrd="0" destOrd="0" presId="urn:microsoft.com/office/officeart/2018/2/layout/IconVerticalSolidList"/>
    <dgm:cxn modelId="{297C73EC-F3D7-4C57-A417-680585A707A8}" type="presParOf" srcId="{D2C3AA23-665A-4429-BD97-68FB2169F6E5}" destId="{629BA9F8-298B-44A2-BC71-19180231A808}" srcOrd="1" destOrd="0" presId="urn:microsoft.com/office/officeart/2018/2/layout/IconVerticalSolidList"/>
    <dgm:cxn modelId="{6857DF0F-B97D-4589-BD95-A46537F5044C}" type="presParOf" srcId="{D2C3AA23-665A-4429-BD97-68FB2169F6E5}" destId="{DD96211D-BB00-4E59-899E-8DED121B8B44}" srcOrd="2" destOrd="0" presId="urn:microsoft.com/office/officeart/2018/2/layout/IconVerticalSolidList"/>
    <dgm:cxn modelId="{F8FBDA6E-76B3-4082-AE2E-166BBAE35751}" type="presParOf" srcId="{D2C3AA23-665A-4429-BD97-68FB2169F6E5}" destId="{92C54EEA-A23C-41E0-8DCF-97ED7EF2A379}" srcOrd="3" destOrd="0" presId="urn:microsoft.com/office/officeart/2018/2/layout/IconVerticalSolidList"/>
    <dgm:cxn modelId="{36935028-9B5E-443E-8466-FB912901F3A9}" type="presParOf" srcId="{2433451B-8AE1-4B0B-9F8F-703F237B6B36}" destId="{70A09E37-288A-450C-B31E-9C4CC4D1957D}" srcOrd="1" destOrd="0" presId="urn:microsoft.com/office/officeart/2018/2/layout/IconVerticalSolidList"/>
    <dgm:cxn modelId="{E167BBD6-E6E3-4C29-8F0C-6434F971411C}" type="presParOf" srcId="{2433451B-8AE1-4B0B-9F8F-703F237B6B36}" destId="{E674DA89-22AA-4125-899C-5EB55E32BF9F}" srcOrd="2" destOrd="0" presId="urn:microsoft.com/office/officeart/2018/2/layout/IconVerticalSolidList"/>
    <dgm:cxn modelId="{C927CCED-CBE3-459E-9313-700C91D59AC7}" type="presParOf" srcId="{E674DA89-22AA-4125-899C-5EB55E32BF9F}" destId="{09EE2DE1-D9F7-4ACE-AD55-0F538A3FC823}" srcOrd="0" destOrd="0" presId="urn:microsoft.com/office/officeart/2018/2/layout/IconVerticalSolidList"/>
    <dgm:cxn modelId="{55D06328-5509-4D47-83BB-0971DDC2B2BA}" type="presParOf" srcId="{E674DA89-22AA-4125-899C-5EB55E32BF9F}" destId="{FBA06BC5-67A3-477B-8424-FFBE6F1A3176}" srcOrd="1" destOrd="0" presId="urn:microsoft.com/office/officeart/2018/2/layout/IconVerticalSolidList"/>
    <dgm:cxn modelId="{5AB11A8B-A5D4-4CD2-BD87-AD3268C43C24}" type="presParOf" srcId="{E674DA89-22AA-4125-899C-5EB55E32BF9F}" destId="{1EDA9E67-0A92-4578-B100-5C4D88B720B5}" srcOrd="2" destOrd="0" presId="urn:microsoft.com/office/officeart/2018/2/layout/IconVerticalSolidList"/>
    <dgm:cxn modelId="{008A027D-BD3E-4972-BE44-67F20E3BF356}" type="presParOf" srcId="{E674DA89-22AA-4125-899C-5EB55E32BF9F}" destId="{3CBB7310-268B-4AB8-87D5-96C1D3D246C8}" srcOrd="3" destOrd="0" presId="urn:microsoft.com/office/officeart/2018/2/layout/IconVerticalSolidList"/>
    <dgm:cxn modelId="{458615D4-B946-45DA-B8A3-94E21AC70020}" type="presParOf" srcId="{2433451B-8AE1-4B0B-9F8F-703F237B6B36}" destId="{1CA9D6E8-5F3A-4A11-A5F0-5DBAE3CBC7BF}" srcOrd="3" destOrd="0" presId="urn:microsoft.com/office/officeart/2018/2/layout/IconVerticalSolidList"/>
    <dgm:cxn modelId="{A38F5537-F33E-4207-B983-94DF76050457}" type="presParOf" srcId="{2433451B-8AE1-4B0B-9F8F-703F237B6B36}" destId="{096D3824-E26F-4E1A-9275-BD01ADFC896E}" srcOrd="4" destOrd="0" presId="urn:microsoft.com/office/officeart/2018/2/layout/IconVerticalSolidList"/>
    <dgm:cxn modelId="{3501FAA6-42BB-4BA8-9A08-767502505E35}" type="presParOf" srcId="{096D3824-E26F-4E1A-9275-BD01ADFC896E}" destId="{0D663D2A-07BB-4558-922E-E2AF20EFBF5B}" srcOrd="0" destOrd="0" presId="urn:microsoft.com/office/officeart/2018/2/layout/IconVerticalSolidList"/>
    <dgm:cxn modelId="{9379DFCA-7EB3-41C7-8252-5C8CF8172BF6}" type="presParOf" srcId="{096D3824-E26F-4E1A-9275-BD01ADFC896E}" destId="{D0F86AA0-8913-4394-8BDF-C69C78A081B2}" srcOrd="1" destOrd="0" presId="urn:microsoft.com/office/officeart/2018/2/layout/IconVerticalSolidList"/>
    <dgm:cxn modelId="{BF8B7A98-9939-4A95-B5BC-814690645FBA}" type="presParOf" srcId="{096D3824-E26F-4E1A-9275-BD01ADFC896E}" destId="{FCEEB55E-5C8B-4299-A2A5-D4866CC1C066}" srcOrd="2" destOrd="0" presId="urn:microsoft.com/office/officeart/2018/2/layout/IconVerticalSolidList"/>
    <dgm:cxn modelId="{C03EB11A-A0B1-40DB-A6E1-9F7416861472}" type="presParOf" srcId="{096D3824-E26F-4E1A-9275-BD01ADFC896E}" destId="{838E9DA3-C8E5-4ADA-847C-09B2670A2129}" srcOrd="3" destOrd="0" presId="urn:microsoft.com/office/officeart/2018/2/layout/IconVerticalSolidList"/>
    <dgm:cxn modelId="{672D28D8-612B-4DF2-9D07-D44A7429B857}" type="presParOf" srcId="{2433451B-8AE1-4B0B-9F8F-703F237B6B36}" destId="{ABB613C4-5C51-401E-AC69-51A60F86F80B}" srcOrd="5" destOrd="0" presId="urn:microsoft.com/office/officeart/2018/2/layout/IconVerticalSolidList"/>
    <dgm:cxn modelId="{D223B589-0E74-40ED-B44E-F3B59F48A4E9}" type="presParOf" srcId="{2433451B-8AE1-4B0B-9F8F-703F237B6B36}" destId="{CB9651D2-D0FE-4700-8ED5-C19367B0B6A5}" srcOrd="6" destOrd="0" presId="urn:microsoft.com/office/officeart/2018/2/layout/IconVerticalSolidList"/>
    <dgm:cxn modelId="{409D5815-37CC-4D1F-A3DF-EE55910A302A}" type="presParOf" srcId="{CB9651D2-D0FE-4700-8ED5-C19367B0B6A5}" destId="{7BCCF919-0E42-4EEE-A59E-EE3CE815F446}" srcOrd="0" destOrd="0" presId="urn:microsoft.com/office/officeart/2018/2/layout/IconVerticalSolidList"/>
    <dgm:cxn modelId="{5164968D-59E1-4A08-BFB6-19E47C3E3A90}" type="presParOf" srcId="{CB9651D2-D0FE-4700-8ED5-C19367B0B6A5}" destId="{400CDAC2-A586-45BE-9D8B-D391B80E130B}" srcOrd="1" destOrd="0" presId="urn:microsoft.com/office/officeart/2018/2/layout/IconVerticalSolidList"/>
    <dgm:cxn modelId="{32E2A40E-4B6D-4EB0-8456-B8699562A26E}" type="presParOf" srcId="{CB9651D2-D0FE-4700-8ED5-C19367B0B6A5}" destId="{8D9E4DD6-4F94-4380-8C5B-B3C457633629}" srcOrd="2" destOrd="0" presId="urn:microsoft.com/office/officeart/2018/2/layout/IconVerticalSolidList"/>
    <dgm:cxn modelId="{46985CB8-E1F2-42CC-BDC8-597DBF1DB0D6}" type="presParOf" srcId="{CB9651D2-D0FE-4700-8ED5-C19367B0B6A5}" destId="{81C7212C-CB69-4B35-917E-E2F2EA1C7E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58D3B-D80B-4489-B122-EB220504B8A5}">
      <dsp:nvSpPr>
        <dsp:cNvPr id="0" name=""/>
        <dsp:cNvSpPr/>
      </dsp:nvSpPr>
      <dsp:spPr>
        <a:xfrm>
          <a:off x="0" y="717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FDCF8-DA83-4F73-B41F-217B24175DFF}">
      <dsp:nvSpPr>
        <dsp:cNvPr id="0" name=""/>
        <dsp:cNvSpPr/>
      </dsp:nvSpPr>
      <dsp:spPr>
        <a:xfrm>
          <a:off x="507973" y="378548"/>
          <a:ext cx="923587" cy="923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9B900-BE63-4037-BE63-2EE252F61E39}">
      <dsp:nvSpPr>
        <dsp:cNvPr id="0" name=""/>
        <dsp:cNvSpPr/>
      </dsp:nvSpPr>
      <dsp:spPr>
        <a:xfrm>
          <a:off x="1939533" y="717"/>
          <a:ext cx="2835720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Master’s level class</a:t>
          </a:r>
        </a:p>
      </dsp:txBody>
      <dsp:txXfrm>
        <a:off x="1939533" y="717"/>
        <a:ext cx="2835720" cy="1679249"/>
      </dsp:txXfrm>
    </dsp:sp>
    <dsp:sp modelId="{F1DFD3FA-9315-4E93-A1C5-51D7A28D70A1}">
      <dsp:nvSpPr>
        <dsp:cNvPr id="0" name=""/>
        <dsp:cNvSpPr/>
      </dsp:nvSpPr>
      <dsp:spPr>
        <a:xfrm>
          <a:off x="4775253" y="717"/>
          <a:ext cx="152634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First attempt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Reason: Provide students with meaningful option for less intensive class engagement</a:t>
          </a:r>
        </a:p>
      </dsp:txBody>
      <dsp:txXfrm>
        <a:off x="4775253" y="717"/>
        <a:ext cx="1526347" cy="1679249"/>
      </dsp:txXfrm>
    </dsp:sp>
    <dsp:sp modelId="{A46426EE-3AD0-403B-BB03-1B89EC843631}">
      <dsp:nvSpPr>
        <dsp:cNvPr id="0" name=""/>
        <dsp:cNvSpPr/>
      </dsp:nvSpPr>
      <dsp:spPr>
        <a:xfrm>
          <a:off x="0" y="2099779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F297B-6703-4E2E-90D2-414A9C1417A4}">
      <dsp:nvSpPr>
        <dsp:cNvPr id="0" name=""/>
        <dsp:cNvSpPr/>
      </dsp:nvSpPr>
      <dsp:spPr>
        <a:xfrm>
          <a:off x="507973" y="2477610"/>
          <a:ext cx="923587" cy="923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49190-1E70-48AD-93BA-C29A2E18C9A6}">
      <dsp:nvSpPr>
        <dsp:cNvPr id="0" name=""/>
        <dsp:cNvSpPr/>
      </dsp:nvSpPr>
      <dsp:spPr>
        <a:xfrm>
          <a:off x="1939533" y="2099779"/>
          <a:ext cx="2835720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Undergraduate class</a:t>
          </a:r>
        </a:p>
      </dsp:txBody>
      <dsp:txXfrm>
        <a:off x="1939533" y="2099779"/>
        <a:ext cx="2835720" cy="1679249"/>
      </dsp:txXfrm>
    </dsp:sp>
    <dsp:sp modelId="{E148560F-C570-43D9-8E70-69EC256D8CCB}">
      <dsp:nvSpPr>
        <dsp:cNvPr id="0" name=""/>
        <dsp:cNvSpPr/>
      </dsp:nvSpPr>
      <dsp:spPr>
        <a:xfrm>
          <a:off x="4775253" y="2099779"/>
          <a:ext cx="152634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Second attempt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Reasons: Streamline grading, focus students on critical skills</a:t>
          </a:r>
        </a:p>
      </dsp:txBody>
      <dsp:txXfrm>
        <a:off x="4775253" y="2099779"/>
        <a:ext cx="1526347" cy="1679249"/>
      </dsp:txXfrm>
    </dsp:sp>
    <dsp:sp modelId="{5265668F-6CC0-45A8-AA9F-B6893AAF7100}">
      <dsp:nvSpPr>
        <dsp:cNvPr id="0" name=""/>
        <dsp:cNvSpPr/>
      </dsp:nvSpPr>
      <dsp:spPr>
        <a:xfrm>
          <a:off x="0" y="4198841"/>
          <a:ext cx="63016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5C47C-09CD-45E9-BB23-0E9175B5220D}">
      <dsp:nvSpPr>
        <dsp:cNvPr id="0" name=""/>
        <dsp:cNvSpPr/>
      </dsp:nvSpPr>
      <dsp:spPr>
        <a:xfrm>
          <a:off x="507973" y="4576672"/>
          <a:ext cx="923587" cy="923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AF021-B4A8-4990-A886-B926346EB534}">
      <dsp:nvSpPr>
        <dsp:cNvPr id="0" name=""/>
        <dsp:cNvSpPr/>
      </dsp:nvSpPr>
      <dsp:spPr>
        <a:xfrm>
          <a:off x="1939533" y="4198841"/>
          <a:ext cx="2835720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Doctoral seminar</a:t>
          </a:r>
        </a:p>
      </dsp:txBody>
      <dsp:txXfrm>
        <a:off x="1939533" y="4198841"/>
        <a:ext cx="2835720" cy="1679249"/>
      </dsp:txXfrm>
    </dsp:sp>
    <dsp:sp modelId="{C24CAD40-0745-40CE-A963-215BCEF84CA3}">
      <dsp:nvSpPr>
        <dsp:cNvPr id="0" name=""/>
        <dsp:cNvSpPr/>
      </dsp:nvSpPr>
      <dsp:spPr>
        <a:xfrm>
          <a:off x="4775253" y="4198841"/>
          <a:ext cx="152634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Third attempt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Reason: Remove stress, encourage writing</a:t>
          </a:r>
        </a:p>
      </dsp:txBody>
      <dsp:txXfrm>
        <a:off x="4775253" y="4198841"/>
        <a:ext cx="1526347" cy="1679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F0F7B-1A89-F44E-9E66-E3B68301298D}">
      <dsp:nvSpPr>
        <dsp:cNvPr id="0" name=""/>
        <dsp:cNvSpPr/>
      </dsp:nvSpPr>
      <dsp:spPr>
        <a:xfrm>
          <a:off x="0" y="2870"/>
          <a:ext cx="63016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140ED-4CBF-AE4D-BE37-420303696028}">
      <dsp:nvSpPr>
        <dsp:cNvPr id="0" name=""/>
        <dsp:cNvSpPr/>
      </dsp:nvSpPr>
      <dsp:spPr>
        <a:xfrm>
          <a:off x="0" y="2870"/>
          <a:ext cx="6301601" cy="97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90% felt that they understood the system</a:t>
          </a:r>
        </a:p>
      </dsp:txBody>
      <dsp:txXfrm>
        <a:off x="0" y="2870"/>
        <a:ext cx="6301601" cy="978844"/>
      </dsp:txXfrm>
    </dsp:sp>
    <dsp:sp modelId="{D6C075C5-A2EB-3A44-9050-780151741B5D}">
      <dsp:nvSpPr>
        <dsp:cNvPr id="0" name=""/>
        <dsp:cNvSpPr/>
      </dsp:nvSpPr>
      <dsp:spPr>
        <a:xfrm>
          <a:off x="0" y="981715"/>
          <a:ext cx="6301601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2A6A4-F5EE-B140-9724-5E70671C3C29}">
      <dsp:nvSpPr>
        <dsp:cNvPr id="0" name=""/>
        <dsp:cNvSpPr/>
      </dsp:nvSpPr>
      <dsp:spPr>
        <a:xfrm>
          <a:off x="0" y="981715"/>
          <a:ext cx="6301601" cy="97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29% felt it was difficult to adjust to the system</a:t>
          </a:r>
        </a:p>
      </dsp:txBody>
      <dsp:txXfrm>
        <a:off x="0" y="981715"/>
        <a:ext cx="6301601" cy="978844"/>
      </dsp:txXfrm>
    </dsp:sp>
    <dsp:sp modelId="{94D6A712-8048-774D-B80F-56E8F687188F}">
      <dsp:nvSpPr>
        <dsp:cNvPr id="0" name=""/>
        <dsp:cNvSpPr/>
      </dsp:nvSpPr>
      <dsp:spPr>
        <a:xfrm>
          <a:off x="0" y="1960559"/>
          <a:ext cx="6301601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EF677-AB7F-DD4F-9FB3-66C6ECF549C9}">
      <dsp:nvSpPr>
        <dsp:cNvPr id="0" name=""/>
        <dsp:cNvSpPr/>
      </dsp:nvSpPr>
      <dsp:spPr>
        <a:xfrm>
          <a:off x="0" y="1960559"/>
          <a:ext cx="6301601" cy="97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90% felt it was a fair system</a:t>
          </a:r>
        </a:p>
      </dsp:txBody>
      <dsp:txXfrm>
        <a:off x="0" y="1960559"/>
        <a:ext cx="6301601" cy="978844"/>
      </dsp:txXfrm>
    </dsp:sp>
    <dsp:sp modelId="{46E5DC9A-B59D-294C-BAE0-E8E920AAF682}">
      <dsp:nvSpPr>
        <dsp:cNvPr id="0" name=""/>
        <dsp:cNvSpPr/>
      </dsp:nvSpPr>
      <dsp:spPr>
        <a:xfrm>
          <a:off x="0" y="2939404"/>
          <a:ext cx="6301601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A1852-C28D-B248-B673-D52EC877434B}">
      <dsp:nvSpPr>
        <dsp:cNvPr id="0" name=""/>
        <dsp:cNvSpPr/>
      </dsp:nvSpPr>
      <dsp:spPr>
        <a:xfrm>
          <a:off x="0" y="2939404"/>
          <a:ext cx="6301601" cy="97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90% felt more control over their grades</a:t>
          </a:r>
        </a:p>
      </dsp:txBody>
      <dsp:txXfrm>
        <a:off x="0" y="2939404"/>
        <a:ext cx="6301601" cy="978844"/>
      </dsp:txXfrm>
    </dsp:sp>
    <dsp:sp modelId="{011D4F28-294D-9744-8D16-C7A2D433FEB7}">
      <dsp:nvSpPr>
        <dsp:cNvPr id="0" name=""/>
        <dsp:cNvSpPr/>
      </dsp:nvSpPr>
      <dsp:spPr>
        <a:xfrm>
          <a:off x="0" y="3918249"/>
          <a:ext cx="6301601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3A0FB-F057-4047-A8AB-59EBD7F800C7}">
      <dsp:nvSpPr>
        <dsp:cNvPr id="0" name=""/>
        <dsp:cNvSpPr/>
      </dsp:nvSpPr>
      <dsp:spPr>
        <a:xfrm>
          <a:off x="0" y="3918249"/>
          <a:ext cx="6301601" cy="97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96% felt it encouraged mastery</a:t>
          </a:r>
        </a:p>
      </dsp:txBody>
      <dsp:txXfrm>
        <a:off x="0" y="3918249"/>
        <a:ext cx="6301601" cy="978844"/>
      </dsp:txXfrm>
    </dsp:sp>
    <dsp:sp modelId="{961046A3-0E56-7643-964D-99D19D99EE79}">
      <dsp:nvSpPr>
        <dsp:cNvPr id="0" name=""/>
        <dsp:cNvSpPr/>
      </dsp:nvSpPr>
      <dsp:spPr>
        <a:xfrm>
          <a:off x="0" y="4897093"/>
          <a:ext cx="630160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01860-08B2-BD49-B696-AA6584068716}">
      <dsp:nvSpPr>
        <dsp:cNvPr id="0" name=""/>
        <dsp:cNvSpPr/>
      </dsp:nvSpPr>
      <dsp:spPr>
        <a:xfrm>
          <a:off x="0" y="4897093"/>
          <a:ext cx="6301601" cy="97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86% felt it helped them earn the desired grade</a:t>
          </a:r>
        </a:p>
      </dsp:txBody>
      <dsp:txXfrm>
        <a:off x="0" y="4897093"/>
        <a:ext cx="6301601" cy="978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91427-2540-2D42-AF91-49EB3C04C6F6}">
      <dsp:nvSpPr>
        <dsp:cNvPr id="0" name=""/>
        <dsp:cNvSpPr/>
      </dsp:nvSpPr>
      <dsp:spPr>
        <a:xfrm>
          <a:off x="0" y="212435"/>
          <a:ext cx="6117335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Talking points about specs:</a:t>
          </a:r>
        </a:p>
      </dsp:txBody>
      <dsp:txXfrm>
        <a:off x="37467" y="249902"/>
        <a:ext cx="6042401" cy="692586"/>
      </dsp:txXfrm>
    </dsp:sp>
    <dsp:sp modelId="{B9E95890-80EA-7542-87DB-C971C6F98F29}">
      <dsp:nvSpPr>
        <dsp:cNvPr id="0" name=""/>
        <dsp:cNvSpPr/>
      </dsp:nvSpPr>
      <dsp:spPr>
        <a:xfrm>
          <a:off x="0" y="979955"/>
          <a:ext cx="6117335" cy="450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225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Helps ensure students have mastered the learning objectives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Teaches students to follow directions and attend to learning objectives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Discourages shoddy work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Streamlines the grading process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Reduces student appeals / grade grubbing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Initial investment in design pays off quickly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Can start with baby steps (just 1-2 assignments)</a:t>
          </a:r>
        </a:p>
      </dsp:txBody>
      <dsp:txXfrm>
        <a:off x="0" y="979955"/>
        <a:ext cx="6117335" cy="4504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12500-31B1-47E1-8712-C5EBCA78B81B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BA9F8-298B-44A2-BC71-19180231A808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C54EEA-A23C-41E0-8DCF-97ED7EF2A379}">
      <dsp:nvSpPr>
        <dsp:cNvPr id="0" name=""/>
        <dsp:cNvSpPr/>
      </dsp:nvSpPr>
      <dsp:spPr>
        <a:xfrm>
          <a:off x="1384050" y="236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Introduce the system at the beginning of class</a:t>
          </a:r>
        </a:p>
      </dsp:txBody>
      <dsp:txXfrm>
        <a:off x="1384050" y="2364"/>
        <a:ext cx="4733285" cy="1198312"/>
      </dsp:txXfrm>
    </dsp:sp>
    <dsp:sp modelId="{09EE2DE1-D9F7-4ACE-AD55-0F538A3FC823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06BC5-67A3-477B-8424-FFBE6F1A3176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B7310-268B-4AB8-87D5-96C1D3D246C8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Remind students to follow the specs when completing assignments</a:t>
          </a:r>
        </a:p>
      </dsp:txBody>
      <dsp:txXfrm>
        <a:off x="1384050" y="1500254"/>
        <a:ext cx="4733285" cy="1198312"/>
      </dsp:txXfrm>
    </dsp:sp>
    <dsp:sp modelId="{0D663D2A-07BB-4558-922E-E2AF20EFBF5B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86AA0-8913-4394-8BDF-C69C78A081B2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E9DA3-C8E5-4ADA-847C-09B2670A2129}">
      <dsp:nvSpPr>
        <dsp:cNvPr id="0" name=""/>
        <dsp:cNvSpPr/>
      </dsp:nvSpPr>
      <dsp:spPr>
        <a:xfrm>
          <a:off x="1384050" y="299814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Remind students to use tokens for revisions</a:t>
          </a:r>
        </a:p>
      </dsp:txBody>
      <dsp:txXfrm>
        <a:off x="1384050" y="2998145"/>
        <a:ext cx="4733285" cy="1198312"/>
      </dsp:txXfrm>
    </dsp:sp>
    <dsp:sp modelId="{7BCCF919-0E42-4EEE-A59E-EE3CE815F446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CDAC2-A586-45BE-9D8B-D391B80E130B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7212C-CB69-4B35-917E-E2F2EA1C7EDA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Provide enough tokens to give students a chance to learn the system without penalty</a:t>
          </a:r>
        </a:p>
      </dsp:txBody>
      <dsp:txXfrm>
        <a:off x="1384050" y="4496035"/>
        <a:ext cx="4733285" cy="1198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A9929-B614-7347-BA7D-43731E5732CE}" type="datetimeFigureOut">
              <a:rPr lang="en-US" smtClean="0"/>
              <a:t>9/1/21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B65D-9976-C24A-B300-047A4C547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60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0B65D-9976-C24A-B300-047A4C547A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0E53-0B51-45F2-9E8B-BAA36EAC3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E72A9-58CB-42AE-A328-B4D81D3AA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CF8FE-269B-4CAA-82FC-2FD6B5E5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096D6-7842-47BD-8AEE-8FB08E4B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AA5B7-57FA-4D9B-8637-E11EE27D7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CF534-FC1C-4754-97C7-4E541BFA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9E39B9-D2B4-4948-8679-685C43685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69357-7C12-46A8-B44A-1B25F44F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4C21E-CF8D-43D6-9A18-A060D24F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9F384-CCC1-42CD-826B-268818CF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4EF75B-8D4C-4BC0-8804-2D56B48C0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7E05D-6254-4269-BA8E-8E0C67372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3D4B-EB6F-40B4-84FD-DD0D3B7F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BBF11-98AC-4FDE-AE00-B82A94639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0F571-A18F-4A15-B9C0-4E10B8C2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7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96FE-B497-470F-8907-63BC9316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3A6BF-1011-47DA-A5B8-13A6AD71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04B61-98B6-428B-BFF0-6AAF54E2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6C6D-243A-4292-81FA-4501BA01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4AE36-B3C0-4EA7-B30C-2A090613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8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5297-965B-485B-B1E6-9A2BC60C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2E357-930F-4D77-9FAA-47C1C0552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2E82A-6757-4D12-92B8-D994FC8CF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B6D0A-9708-41D9-A0BA-F4D5C5D9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EB62-BEFA-4E2C-8773-CFE20DA0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6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1C04-210F-4325-8724-610E4469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6D34D-94B1-4B43-9C13-94E0CD244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5D21D-2F8E-4F77-9C8C-A0546F3EA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E6072-3989-403F-A0B1-F848B2BEC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D8BC0-2197-4921-A0A2-6F49CEAB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2B5C6-360B-444C-8089-453EC8C5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8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7C8A9-9D1A-493C-BCEC-E3EC93F6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59274-BDA5-48DE-A0BB-2E95B4EEA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A7A6E-7646-4DB5-8311-B3C52EFC0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A3E97-3D5A-4961-9F85-D9C962FFA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07D021-F920-4B1F-9F57-1A2C95C94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07D86-7DFF-49D2-876B-E1A6F3DDB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97AFA-314A-4BA7-9809-D0776A305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FAEC0-8766-4B4A-A027-1B58D476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CB0F-48E1-4321-AB0C-DC0AA231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269C8-78D6-4382-9B8E-B1F34DF0B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9D2AA-F19B-49C2-82C5-DAE3688F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5C64C-443E-4EFF-94CF-0EE40E4F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4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8551F-2682-4996-B82F-0C4DC09D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8D4D5-7CC8-48D5-8800-EB029EA0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A0777-8055-4AE5-A1CF-D747DD05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B84-ADE1-4231-B644-9017CDC2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FE424-9F18-4B0F-B9CD-FE2870078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112F8-C673-44C0-9D40-9E0C71CFF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4C252-3B44-4F59-9816-CE8E2C74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B3CC2-59B5-48E0-A584-BDCD5FCD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9AFC4-6690-4A86-8A6E-1420E2F6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EF1A-4DC5-4F7F-A9DD-4E29104C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828D2-B857-41FC-92C8-30C56D00C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84A58-8906-443C-8E70-F6A9EC5F1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45D2E-8CF2-4485-AF9B-50836CD2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98BD8-70C1-4C8E-A160-BF2B3811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00CCB-97A9-4392-82EA-13BA1BC8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5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F10C1-AC7C-4384-9B8F-46767A32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1EECD-1AB8-4168-9813-96475FBC9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5AD61-72D5-49B9-826C-5EF77632F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2C730-B3D5-4CAB-9406-80E58AB2FAC9}" type="datetimeFigureOut">
              <a:rPr lang="en-US" smtClean="0"/>
              <a:t>9/1/21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1E7E4-4F74-49FD-8F01-6608D944E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3CF9C-66E1-46EF-9F98-AC733CFD8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AE354-77C0-4357-97D0-2B712FF4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4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chujman.cumbresblogs.com/2017/03/06/welcome-senior-4-2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ierosudl.blogspot.com/2018/06/que-es-un-token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bit.ly/PIE-grip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cft.vanderbilt.edu/2012/09/grading-workshop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SGPG_AL" TargetMode="External"/><Relationship Id="rId2" Type="http://schemas.openxmlformats.org/officeDocument/2006/relationships/hyperlink" Target="https://bit.ly/SGPG_C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bagdy@fsu.edu" TargetMode="External"/><Relationship Id="rId2" Type="http://schemas.openxmlformats.org/officeDocument/2006/relationships/hyperlink" Target="mailto:vdennen@fs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vig71.com/?m=20120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7184-time-png-clipar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https:/doi.org/10.1016/j.jneb.2019.07.017" TargetMode="Externa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drawingonmath.blogspot.com/2016/05/follow-up-standards-based-grading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28">
            <a:extLst>
              <a:ext uri="{FF2B5EF4-FFF2-40B4-BE49-F238E27FC236}">
                <a16:creationId xmlns:a16="http://schemas.microsoft.com/office/drawing/2014/main" id="{64F519EA-836C-4E21-87EE-CE7AB018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30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444946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32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3374" y="702944"/>
            <a:ext cx="5369325" cy="5586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A845E7-03F4-4F89-83C6-992FBE649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805" y="1345958"/>
            <a:ext cx="4193196" cy="41660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Discuss</a:t>
            </a:r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Specifications Grading</a:t>
            </a:r>
          </a:p>
        </p:txBody>
      </p:sp>
      <p:grpSp>
        <p:nvGrpSpPr>
          <p:cNvPr id="64" name="Group 34">
            <a:extLst>
              <a:ext uri="{FF2B5EF4-FFF2-40B4-BE49-F238E27FC236}">
                <a16:creationId xmlns:a16="http://schemas.microsoft.com/office/drawing/2014/main" id="{C833A70A-9722-46F0-A5EB-C72F7874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0E424FCE-3213-4BEE-A1E8-B7E8AEA5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59">
              <a:extLst>
                <a:ext uri="{FF2B5EF4-FFF2-40B4-BE49-F238E27FC236}">
                  <a16:creationId xmlns:a16="http://schemas.microsoft.com/office/drawing/2014/main" id="{5EE95433-383A-45BD-BFCA-833B8F0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id="{2EEA944D-C4D5-48D7-804D-86BE8AFC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F3FCE305-3F55-48BF-8549-01E0364C8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23D7F518-6C41-4C3F-9060-C9FE0B1D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2">
              <a:extLst>
                <a:ext uri="{FF2B5EF4-FFF2-40B4-BE49-F238E27FC236}">
                  <a16:creationId xmlns:a16="http://schemas.microsoft.com/office/drawing/2014/main" id="{3B93E94B-19C7-49C9-A135-582F72B1A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id="{FEF28287-3D78-44FC-8C53-70755EAF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2">
              <a:extLst>
                <a:ext uri="{FF2B5EF4-FFF2-40B4-BE49-F238E27FC236}">
                  <a16:creationId xmlns:a16="http://schemas.microsoft.com/office/drawing/2014/main" id="{2E8ECBA7-D5B5-48AD-9108-4EB4FB5AA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69CDB17F-9370-4BDB-AF7D-0C10664AF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65D03FDE-4254-4CCB-ACA1-CCF9ED99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2">
              <a:extLst>
                <a:ext uri="{FF2B5EF4-FFF2-40B4-BE49-F238E27FC236}">
                  <a16:creationId xmlns:a16="http://schemas.microsoft.com/office/drawing/2014/main" id="{406E5C16-E87A-48D6-808A-4E99A9FA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59">
              <a:extLst>
                <a:ext uri="{FF2B5EF4-FFF2-40B4-BE49-F238E27FC236}">
                  <a16:creationId xmlns:a16="http://schemas.microsoft.com/office/drawing/2014/main" id="{DD6696B0-7715-471B-835A-DA4F6E0B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2">
              <a:extLst>
                <a:ext uri="{FF2B5EF4-FFF2-40B4-BE49-F238E27FC236}">
                  <a16:creationId xmlns:a16="http://schemas.microsoft.com/office/drawing/2014/main" id="{7B7BE224-1A69-42AA-9C1C-29ADE08B2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F4CBB296-B6FF-43BA-A2F1-471A7D6A3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7B9B8F5E-97B1-4CC6-A25F-0406AF9F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">
              <a:extLst>
                <a:ext uri="{FF2B5EF4-FFF2-40B4-BE49-F238E27FC236}">
                  <a16:creationId xmlns:a16="http://schemas.microsoft.com/office/drawing/2014/main" id="{9EB4DAA2-343C-4239-A2B2-D2412770B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9">
              <a:extLst>
                <a:ext uri="{FF2B5EF4-FFF2-40B4-BE49-F238E27FC236}">
                  <a16:creationId xmlns:a16="http://schemas.microsoft.com/office/drawing/2014/main" id="{8D6B2AAD-8F5E-4D57-B2E6-7DBB7953C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2">
              <a:extLst>
                <a:ext uri="{FF2B5EF4-FFF2-40B4-BE49-F238E27FC236}">
                  <a16:creationId xmlns:a16="http://schemas.microsoft.com/office/drawing/2014/main" id="{9CE95F93-6BC5-4616-9F8D-B941B4B8F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A8C3D8DE-DC76-487C-8C2A-7684D5C9E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56088CB5-E2A8-49A4-8AB5-6D5463E03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2">
              <a:extLst>
                <a:ext uri="{FF2B5EF4-FFF2-40B4-BE49-F238E27FC236}">
                  <a16:creationId xmlns:a16="http://schemas.microsoft.com/office/drawing/2014/main" id="{372F50F8-8B88-48EF-B21C-B5B26426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9">
              <a:extLst>
                <a:ext uri="{FF2B5EF4-FFF2-40B4-BE49-F238E27FC236}">
                  <a16:creationId xmlns:a16="http://schemas.microsoft.com/office/drawing/2014/main" id="{37008499-DF9A-4230-BE00-35B86231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2">
              <a:extLst>
                <a:ext uri="{FF2B5EF4-FFF2-40B4-BE49-F238E27FC236}">
                  <a16:creationId xmlns:a16="http://schemas.microsoft.com/office/drawing/2014/main" id="{BCEE48F0-E436-451D-A5FE-0D818D1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6852656E-1E8F-41F9-900D-8E8CC1B2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489DA605-39DD-45FD-9796-12A36B23B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33B38AF9-3AD1-4423-AD5C-02A7F8E38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9734" y="750307"/>
            <a:ext cx="5369326" cy="53573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/>
              <a:t>Vanessa P. Dennen</a:t>
            </a:r>
          </a:p>
          <a:p>
            <a:pPr algn="l"/>
            <a:r>
              <a:rPr lang="en-US"/>
              <a:t>Lauren M. Bagdy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Instructional Systems &amp; Learning Technologies</a:t>
            </a:r>
          </a:p>
          <a:p>
            <a:pPr algn="l"/>
            <a:r>
              <a:rPr lang="en-US"/>
              <a:t>Florida State University</a:t>
            </a:r>
          </a:p>
          <a:p>
            <a:pPr algn="l"/>
            <a:endParaRPr lang="en-US">
              <a:cs typeface="Calibri" panose="020F0502020204030204"/>
            </a:endParaRPr>
          </a:p>
          <a:p>
            <a:pPr algn="l"/>
            <a:r>
              <a:rPr lang="en-US">
                <a:cs typeface="Calibri" panose="020F0502020204030204"/>
              </a:rPr>
              <a:t>PIE Workshop</a:t>
            </a:r>
          </a:p>
          <a:p>
            <a:pPr algn="l"/>
            <a:r>
              <a:rPr lang="en-US">
                <a:cs typeface="Calibri" panose="020F0502020204030204"/>
              </a:rPr>
              <a:t>September 1, 2021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>
              <a:cs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96375-CA81-4FA6-98F9-64F9D60F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7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7C3CB3-3C9F-4D5B-AA14-DEA59464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694" y="435547"/>
            <a:ext cx="5613822" cy="1775389"/>
          </a:xfrm>
        </p:spPr>
        <p:txBody>
          <a:bodyPr anchor="b">
            <a:normAutofit/>
          </a:bodyPr>
          <a:lstStyle/>
          <a:p>
            <a:r>
              <a:rPr lang="en-US" sz="4000"/>
              <a:t>Got Tokens?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94A2FC9-6D19-473C-B868-99FDB204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6077" y="435547"/>
            <a:ext cx="1969483" cy="1775389"/>
          </a:xfrm>
          <a:custGeom>
            <a:avLst/>
            <a:gdLst>
              <a:gd name="connsiteX0" fmla="*/ 530616 w 1859834"/>
              <a:gd name="connsiteY0" fmla="*/ 0 h 1676546"/>
              <a:gd name="connsiteX1" fmla="*/ 1331006 w 1859834"/>
              <a:gd name="connsiteY1" fmla="*/ 0 h 1676546"/>
              <a:gd name="connsiteX2" fmla="*/ 1445347 w 1859834"/>
              <a:gd name="connsiteY2" fmla="*/ 65415 h 1676546"/>
              <a:gd name="connsiteX3" fmla="*/ 1845541 w 1859834"/>
              <a:gd name="connsiteY3" fmla="*/ 770436 h 1676546"/>
              <a:gd name="connsiteX4" fmla="*/ 1845541 w 1859834"/>
              <a:gd name="connsiteY4" fmla="*/ 906111 h 1676546"/>
              <a:gd name="connsiteX5" fmla="*/ 1445347 w 1859834"/>
              <a:gd name="connsiteY5" fmla="*/ 1611131 h 1676546"/>
              <a:gd name="connsiteX6" fmla="*/ 1331006 w 1859834"/>
              <a:gd name="connsiteY6" fmla="*/ 1676546 h 1676546"/>
              <a:gd name="connsiteX7" fmla="*/ 530616 w 1859834"/>
              <a:gd name="connsiteY7" fmla="*/ 1676546 h 1676546"/>
              <a:gd name="connsiteX8" fmla="*/ 416275 w 1859834"/>
              <a:gd name="connsiteY8" fmla="*/ 1611131 h 1676546"/>
              <a:gd name="connsiteX9" fmla="*/ 16080 w 1859834"/>
              <a:gd name="connsiteY9" fmla="*/ 906111 h 1676546"/>
              <a:gd name="connsiteX10" fmla="*/ 16080 w 1859834"/>
              <a:gd name="connsiteY10" fmla="*/ 770436 h 1676546"/>
              <a:gd name="connsiteX11" fmla="*/ 416275 w 1859834"/>
              <a:gd name="connsiteY11" fmla="*/ 65415 h 1676546"/>
              <a:gd name="connsiteX12" fmla="*/ 530616 w 1859834"/>
              <a:gd name="connsiteY12" fmla="*/ 0 h 167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9834" h="1676546">
                <a:moveTo>
                  <a:pt x="530616" y="0"/>
                </a:moveTo>
                <a:cubicBezTo>
                  <a:pt x="1331006" y="0"/>
                  <a:pt x="1331006" y="0"/>
                  <a:pt x="1331006" y="0"/>
                </a:cubicBezTo>
                <a:cubicBezTo>
                  <a:pt x="1371502" y="0"/>
                  <a:pt x="1423909" y="29073"/>
                  <a:pt x="1445347" y="65415"/>
                </a:cubicBezTo>
                <a:cubicBezTo>
                  <a:pt x="1845541" y="770436"/>
                  <a:pt x="1845541" y="770436"/>
                  <a:pt x="1845541" y="770436"/>
                </a:cubicBezTo>
                <a:cubicBezTo>
                  <a:pt x="1864599" y="809200"/>
                  <a:pt x="1864599" y="867346"/>
                  <a:pt x="1845541" y="906111"/>
                </a:cubicBezTo>
                <a:cubicBezTo>
                  <a:pt x="1445347" y="1611131"/>
                  <a:pt x="1445347" y="1611131"/>
                  <a:pt x="1445347" y="1611131"/>
                </a:cubicBezTo>
                <a:cubicBezTo>
                  <a:pt x="1423909" y="1647474"/>
                  <a:pt x="1371502" y="1676546"/>
                  <a:pt x="1331006" y="1676546"/>
                </a:cubicBezTo>
                <a:lnTo>
                  <a:pt x="530616" y="1676546"/>
                </a:lnTo>
                <a:cubicBezTo>
                  <a:pt x="487738" y="1676546"/>
                  <a:pt x="435332" y="1647474"/>
                  <a:pt x="416275" y="1611131"/>
                </a:cubicBezTo>
                <a:cubicBezTo>
                  <a:pt x="16080" y="906111"/>
                  <a:pt x="16080" y="906111"/>
                  <a:pt x="16080" y="906111"/>
                </a:cubicBezTo>
                <a:cubicBezTo>
                  <a:pt x="-5359" y="867346"/>
                  <a:pt x="-5359" y="809200"/>
                  <a:pt x="16080" y="770436"/>
                </a:cubicBezTo>
                <a:cubicBezTo>
                  <a:pt x="416275" y="65415"/>
                  <a:pt x="416275" y="65415"/>
                  <a:pt x="416275" y="65415"/>
                </a:cubicBezTo>
                <a:cubicBezTo>
                  <a:pt x="435332" y="29073"/>
                  <a:pt x="487738" y="0"/>
                  <a:pt x="530616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8A6D2F7-2BE7-4084-ADB0-D566155D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532" y="843530"/>
            <a:ext cx="956572" cy="9565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C32B6-F8E4-4581-8853-1ACCE4076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694" y="2391339"/>
            <a:ext cx="3947974" cy="3461454"/>
          </a:xfrm>
        </p:spPr>
        <p:txBody>
          <a:bodyPr anchor="t">
            <a:normAutofit lnSpcReduction="10000"/>
          </a:bodyPr>
          <a:lstStyle/>
          <a:p>
            <a:r>
              <a:rPr lang="en-US" sz="2400"/>
              <a:t>Students are afforded assignment tokens to:</a:t>
            </a:r>
          </a:p>
          <a:p>
            <a:pPr lvl="1"/>
            <a:r>
              <a:rPr lang="en-US"/>
              <a:t>Revise or redo assignments</a:t>
            </a:r>
          </a:p>
          <a:p>
            <a:pPr lvl="1"/>
            <a:r>
              <a:rPr lang="en-US"/>
              <a:t>Submit assignments late</a:t>
            </a:r>
          </a:p>
          <a:p>
            <a:pPr lvl="1"/>
            <a:r>
              <a:rPr lang="en-US"/>
              <a:t>Drop low grades</a:t>
            </a:r>
          </a:p>
          <a:p>
            <a:pPr lvl="1"/>
            <a:r>
              <a:rPr lang="en-US"/>
              <a:t>Waive assignments (typically low-point, participation assignments)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BED0409-854E-49C4-876E-A78C6D881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329" y="2391339"/>
            <a:ext cx="4295423" cy="4226565"/>
          </a:xfrm>
          <a:custGeom>
            <a:avLst/>
            <a:gdLst>
              <a:gd name="connsiteX0" fmla="*/ 2353286 w 3293367"/>
              <a:gd name="connsiteY0" fmla="*/ 2104683 h 3240573"/>
              <a:gd name="connsiteX1" fmla="*/ 2868450 w 3293367"/>
              <a:gd name="connsiteY1" fmla="*/ 2104683 h 3240573"/>
              <a:gd name="connsiteX2" fmla="*/ 2892703 w 3293367"/>
              <a:gd name="connsiteY2" fmla="*/ 2107904 h 3240573"/>
              <a:gd name="connsiteX3" fmla="*/ 2909383 w 3293367"/>
              <a:gd name="connsiteY3" fmla="*/ 2114898 h 3240573"/>
              <a:gd name="connsiteX4" fmla="*/ 2899189 w 3293367"/>
              <a:gd name="connsiteY4" fmla="*/ 2132529 h 3240573"/>
              <a:gd name="connsiteX5" fmla="*/ 2538022 w 3293367"/>
              <a:gd name="connsiteY5" fmla="*/ 2757176 h 3240573"/>
              <a:gd name="connsiteX6" fmla="*/ 2322847 w 3293367"/>
              <a:gd name="connsiteY6" fmla="*/ 2882232 h 3240573"/>
              <a:gd name="connsiteX7" fmla="*/ 2149884 w 3293367"/>
              <a:gd name="connsiteY7" fmla="*/ 2882232 h 3240573"/>
              <a:gd name="connsiteX8" fmla="*/ 2129707 w 3293367"/>
              <a:gd name="connsiteY8" fmla="*/ 2882232 h 3240573"/>
              <a:gd name="connsiteX9" fmla="*/ 2110453 w 3293367"/>
              <a:gd name="connsiteY9" fmla="*/ 2849077 h 3240573"/>
              <a:gd name="connsiteX10" fmla="*/ 2016148 w 3293367"/>
              <a:gd name="connsiteY10" fmla="*/ 2686675 h 3240573"/>
              <a:gd name="connsiteX11" fmla="*/ 2016148 w 3293367"/>
              <a:gd name="connsiteY11" fmla="*/ 2595774 h 3240573"/>
              <a:gd name="connsiteX12" fmla="*/ 2274287 w 3293367"/>
              <a:gd name="connsiteY12" fmla="*/ 2151242 h 3240573"/>
              <a:gd name="connsiteX13" fmla="*/ 2353286 w 3293367"/>
              <a:gd name="connsiteY13" fmla="*/ 2104683 h 3240573"/>
              <a:gd name="connsiteX14" fmla="*/ 939150 w 3293367"/>
              <a:gd name="connsiteY14" fmla="*/ 0 h 3240573"/>
              <a:gd name="connsiteX15" fmla="*/ 2322847 w 3293367"/>
              <a:gd name="connsiteY15" fmla="*/ 0 h 3240573"/>
              <a:gd name="connsiteX16" fmla="*/ 2538022 w 3293367"/>
              <a:gd name="connsiteY16" fmla="*/ 125055 h 3240573"/>
              <a:gd name="connsiteX17" fmla="*/ 3228376 w 3293367"/>
              <a:gd name="connsiteY17" fmla="*/ 1319038 h 3240573"/>
              <a:gd name="connsiteX18" fmla="*/ 3228376 w 3293367"/>
              <a:gd name="connsiteY18" fmla="*/ 1563194 h 3240573"/>
              <a:gd name="connsiteX19" fmla="*/ 2972043 w 3293367"/>
              <a:gd name="connsiteY19" fmla="*/ 2006528 h 3240573"/>
              <a:gd name="connsiteX20" fmla="*/ 2950440 w 3293367"/>
              <a:gd name="connsiteY20" fmla="*/ 2043890 h 3240573"/>
              <a:gd name="connsiteX21" fmla="*/ 2951200 w 3293367"/>
              <a:gd name="connsiteY21" fmla="*/ 2044209 h 3240573"/>
              <a:gd name="connsiteX22" fmla="*/ 2989324 w 3293367"/>
              <a:gd name="connsiteY22" fmla="*/ 2082660 h 3240573"/>
              <a:gd name="connsiteX23" fmla="*/ 3279247 w 3293367"/>
              <a:gd name="connsiteY23" fmla="*/ 2584089 h 3240573"/>
              <a:gd name="connsiteX24" fmla="*/ 3279247 w 3293367"/>
              <a:gd name="connsiteY24" fmla="*/ 2686626 h 3240573"/>
              <a:gd name="connsiteX25" fmla="*/ 2989324 w 3293367"/>
              <a:gd name="connsiteY25" fmla="*/ 3188054 h 3240573"/>
              <a:gd name="connsiteX26" fmla="*/ 2898957 w 3293367"/>
              <a:gd name="connsiteY26" fmla="*/ 3240573 h 3240573"/>
              <a:gd name="connsiteX27" fmla="*/ 2317855 w 3293367"/>
              <a:gd name="connsiteY27" fmla="*/ 3240573 h 3240573"/>
              <a:gd name="connsiteX28" fmla="*/ 2228744 w 3293367"/>
              <a:gd name="connsiteY28" fmla="*/ 3188054 h 3240573"/>
              <a:gd name="connsiteX29" fmla="*/ 2072563 w 3293367"/>
              <a:gd name="connsiteY29" fmla="*/ 2919100 h 3240573"/>
              <a:gd name="connsiteX30" fmla="*/ 2054920 w 3293367"/>
              <a:gd name="connsiteY30" fmla="*/ 2888716 h 3240573"/>
              <a:gd name="connsiteX31" fmla="*/ 2068802 w 3293367"/>
              <a:gd name="connsiteY31" fmla="*/ 2888716 h 3240573"/>
              <a:gd name="connsiteX32" fmla="*/ 2134418 w 3293367"/>
              <a:gd name="connsiteY32" fmla="*/ 2888716 h 3240573"/>
              <a:gd name="connsiteX33" fmla="*/ 2162922 w 3293367"/>
              <a:gd name="connsiteY33" fmla="*/ 2937803 h 3240573"/>
              <a:gd name="connsiteX34" fmla="*/ 2271824 w 3293367"/>
              <a:gd name="connsiteY34" fmla="*/ 3125340 h 3240573"/>
              <a:gd name="connsiteX35" fmla="*/ 2350824 w 3293367"/>
              <a:gd name="connsiteY35" fmla="*/ 3171900 h 3240573"/>
              <a:gd name="connsiteX36" fmla="*/ 2865989 w 3293367"/>
              <a:gd name="connsiteY36" fmla="*/ 3171900 h 3240573"/>
              <a:gd name="connsiteX37" fmla="*/ 2946100 w 3293367"/>
              <a:gd name="connsiteY37" fmla="*/ 3125340 h 3240573"/>
              <a:gd name="connsiteX38" fmla="*/ 3203126 w 3293367"/>
              <a:gd name="connsiteY38" fmla="*/ 2680809 h 3240573"/>
              <a:gd name="connsiteX39" fmla="*/ 3203126 w 3293367"/>
              <a:gd name="connsiteY39" fmla="*/ 2589906 h 3240573"/>
              <a:gd name="connsiteX40" fmla="*/ 2946100 w 3293367"/>
              <a:gd name="connsiteY40" fmla="*/ 2145375 h 3240573"/>
              <a:gd name="connsiteX41" fmla="*/ 2912303 w 3293367"/>
              <a:gd name="connsiteY41" fmla="*/ 2111287 h 3240573"/>
              <a:gd name="connsiteX42" fmla="*/ 2908392 w 3293367"/>
              <a:gd name="connsiteY42" fmla="*/ 2109648 h 3240573"/>
              <a:gd name="connsiteX43" fmla="*/ 2929357 w 3293367"/>
              <a:gd name="connsiteY43" fmla="*/ 2073390 h 3240573"/>
              <a:gd name="connsiteX44" fmla="*/ 2944948 w 3293367"/>
              <a:gd name="connsiteY44" fmla="*/ 2046424 h 3240573"/>
              <a:gd name="connsiteX45" fmla="*/ 2928777 w 3293367"/>
              <a:gd name="connsiteY45" fmla="*/ 2039643 h 3240573"/>
              <a:gd name="connsiteX46" fmla="*/ 2901420 w 3293367"/>
              <a:gd name="connsiteY46" fmla="*/ 2036009 h 3240573"/>
              <a:gd name="connsiteX47" fmla="*/ 2320317 w 3293367"/>
              <a:gd name="connsiteY47" fmla="*/ 2036009 h 3240573"/>
              <a:gd name="connsiteX48" fmla="*/ 2231207 w 3293367"/>
              <a:gd name="connsiteY48" fmla="*/ 2088527 h 3240573"/>
              <a:gd name="connsiteX49" fmla="*/ 1940028 w 3293367"/>
              <a:gd name="connsiteY49" fmla="*/ 2589956 h 3240573"/>
              <a:gd name="connsiteX50" fmla="*/ 1940028 w 3293367"/>
              <a:gd name="connsiteY50" fmla="*/ 2692493 h 3240573"/>
              <a:gd name="connsiteX51" fmla="*/ 2036139 w 3293367"/>
              <a:gd name="connsiteY51" fmla="*/ 2858003 h 3240573"/>
              <a:gd name="connsiteX52" fmla="*/ 2050209 w 3293367"/>
              <a:gd name="connsiteY52" fmla="*/ 2882232 h 3240573"/>
              <a:gd name="connsiteX53" fmla="*/ 1985031 w 3293367"/>
              <a:gd name="connsiteY53" fmla="*/ 2882232 h 3240573"/>
              <a:gd name="connsiteX54" fmla="*/ 939150 w 3293367"/>
              <a:gd name="connsiteY54" fmla="*/ 2882232 h 3240573"/>
              <a:gd name="connsiteX55" fmla="*/ 726963 w 3293367"/>
              <a:gd name="connsiteY55" fmla="*/ 2757176 h 3240573"/>
              <a:gd name="connsiteX56" fmla="*/ 33622 w 3293367"/>
              <a:gd name="connsiteY56" fmla="*/ 1563194 h 3240573"/>
              <a:gd name="connsiteX57" fmla="*/ 33622 w 3293367"/>
              <a:gd name="connsiteY57" fmla="*/ 1319038 h 3240573"/>
              <a:gd name="connsiteX58" fmla="*/ 726963 w 3293367"/>
              <a:gd name="connsiteY58" fmla="*/ 125055 h 3240573"/>
              <a:gd name="connsiteX59" fmla="*/ 939150 w 3293367"/>
              <a:gd name="connsiteY59" fmla="*/ 0 h 324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93367" h="3240573">
                <a:moveTo>
                  <a:pt x="2353286" y="2104683"/>
                </a:moveTo>
                <a:cubicBezTo>
                  <a:pt x="2353286" y="2104683"/>
                  <a:pt x="2353286" y="2104683"/>
                  <a:pt x="2868450" y="2104683"/>
                </a:cubicBezTo>
                <a:cubicBezTo>
                  <a:pt x="2876795" y="2104683"/>
                  <a:pt x="2884932" y="2105791"/>
                  <a:pt x="2892703" y="2107904"/>
                </a:cubicBezTo>
                <a:lnTo>
                  <a:pt x="2909383" y="2114898"/>
                </a:lnTo>
                <a:lnTo>
                  <a:pt x="2899189" y="2132529"/>
                </a:lnTo>
                <a:cubicBezTo>
                  <a:pt x="2807017" y="2291942"/>
                  <a:pt x="2689037" y="2495992"/>
                  <a:pt x="2538022" y="2757176"/>
                </a:cubicBezTo>
                <a:cubicBezTo>
                  <a:pt x="2493195" y="2834591"/>
                  <a:pt x="2412503" y="2882232"/>
                  <a:pt x="2322847" y="2882232"/>
                </a:cubicBezTo>
                <a:cubicBezTo>
                  <a:pt x="2322847" y="2882232"/>
                  <a:pt x="2322847" y="2882232"/>
                  <a:pt x="2149884" y="2882232"/>
                </a:cubicBezTo>
                <a:lnTo>
                  <a:pt x="2129707" y="2882232"/>
                </a:lnTo>
                <a:lnTo>
                  <a:pt x="2110453" y="2849077"/>
                </a:lnTo>
                <a:cubicBezTo>
                  <a:pt x="2083644" y="2802909"/>
                  <a:pt x="2052449" y="2749188"/>
                  <a:pt x="2016148" y="2686675"/>
                </a:cubicBezTo>
                <a:cubicBezTo>
                  <a:pt x="1999459" y="2658961"/>
                  <a:pt x="1999459" y="2623488"/>
                  <a:pt x="2016148" y="2595774"/>
                </a:cubicBezTo>
                <a:cubicBezTo>
                  <a:pt x="2016148" y="2595774"/>
                  <a:pt x="2016148" y="2595774"/>
                  <a:pt x="2274287" y="2151242"/>
                </a:cubicBezTo>
                <a:cubicBezTo>
                  <a:pt x="2289865" y="2122420"/>
                  <a:pt x="2321018" y="2104683"/>
                  <a:pt x="2353286" y="2104683"/>
                </a:cubicBezTo>
                <a:close/>
                <a:moveTo>
                  <a:pt x="939150" y="0"/>
                </a:moveTo>
                <a:cubicBezTo>
                  <a:pt x="939150" y="0"/>
                  <a:pt x="939150" y="0"/>
                  <a:pt x="2322847" y="0"/>
                </a:cubicBezTo>
                <a:cubicBezTo>
                  <a:pt x="2412503" y="0"/>
                  <a:pt x="2493195" y="47640"/>
                  <a:pt x="2538022" y="125055"/>
                </a:cubicBezTo>
                <a:cubicBezTo>
                  <a:pt x="2538022" y="125055"/>
                  <a:pt x="2538022" y="125055"/>
                  <a:pt x="3228376" y="1319038"/>
                </a:cubicBezTo>
                <a:cubicBezTo>
                  <a:pt x="3273205" y="1393476"/>
                  <a:pt x="3273205" y="1488756"/>
                  <a:pt x="3228376" y="1563194"/>
                </a:cubicBezTo>
                <a:cubicBezTo>
                  <a:pt x="3228376" y="1563194"/>
                  <a:pt x="3228376" y="1563194"/>
                  <a:pt x="2972043" y="2006528"/>
                </a:cubicBezTo>
                <a:lnTo>
                  <a:pt x="2950440" y="2043890"/>
                </a:lnTo>
                <a:lnTo>
                  <a:pt x="2951200" y="2044209"/>
                </a:lnTo>
                <a:cubicBezTo>
                  <a:pt x="2966732" y="2053275"/>
                  <a:pt x="2979910" y="2066404"/>
                  <a:pt x="2989324" y="2082660"/>
                </a:cubicBezTo>
                <a:cubicBezTo>
                  <a:pt x="2989324" y="2082660"/>
                  <a:pt x="2989324" y="2082660"/>
                  <a:pt x="3279247" y="2584089"/>
                </a:cubicBezTo>
                <a:cubicBezTo>
                  <a:pt x="3298074" y="2615350"/>
                  <a:pt x="3298074" y="2655364"/>
                  <a:pt x="3279247" y="2686626"/>
                </a:cubicBezTo>
                <a:cubicBezTo>
                  <a:pt x="3279247" y="2686626"/>
                  <a:pt x="3279247" y="2686626"/>
                  <a:pt x="2989324" y="3188054"/>
                </a:cubicBezTo>
                <a:cubicBezTo>
                  <a:pt x="2970497" y="3220565"/>
                  <a:pt x="2936610" y="3240573"/>
                  <a:pt x="2898957" y="3240573"/>
                </a:cubicBezTo>
                <a:cubicBezTo>
                  <a:pt x="2898957" y="3240573"/>
                  <a:pt x="2898957" y="3240573"/>
                  <a:pt x="2317855" y="3240573"/>
                </a:cubicBezTo>
                <a:cubicBezTo>
                  <a:pt x="2281457" y="3240573"/>
                  <a:pt x="2246316" y="3220565"/>
                  <a:pt x="2228744" y="3188054"/>
                </a:cubicBezTo>
                <a:cubicBezTo>
                  <a:pt x="2228744" y="3188054"/>
                  <a:pt x="2228744" y="3188054"/>
                  <a:pt x="2072563" y="2919100"/>
                </a:cubicBezTo>
                <a:lnTo>
                  <a:pt x="2054920" y="2888716"/>
                </a:lnTo>
                <a:lnTo>
                  <a:pt x="2068802" y="2888716"/>
                </a:lnTo>
                <a:lnTo>
                  <a:pt x="2134418" y="2888716"/>
                </a:lnTo>
                <a:lnTo>
                  <a:pt x="2162922" y="2937803"/>
                </a:lnTo>
                <a:cubicBezTo>
                  <a:pt x="2271824" y="3125340"/>
                  <a:pt x="2271824" y="3125340"/>
                  <a:pt x="2271824" y="3125340"/>
                </a:cubicBezTo>
                <a:cubicBezTo>
                  <a:pt x="2287402" y="3154162"/>
                  <a:pt x="2318557" y="3171900"/>
                  <a:pt x="2350824" y="3171900"/>
                </a:cubicBezTo>
                <a:cubicBezTo>
                  <a:pt x="2865989" y="3171900"/>
                  <a:pt x="2865989" y="3171900"/>
                  <a:pt x="2865989" y="3171900"/>
                </a:cubicBezTo>
                <a:cubicBezTo>
                  <a:pt x="2899368" y="3171900"/>
                  <a:pt x="2929410" y="3154162"/>
                  <a:pt x="2946100" y="3125340"/>
                </a:cubicBezTo>
                <a:cubicBezTo>
                  <a:pt x="3203126" y="2680809"/>
                  <a:pt x="3203126" y="2680809"/>
                  <a:pt x="3203126" y="2680809"/>
                </a:cubicBezTo>
                <a:cubicBezTo>
                  <a:pt x="3219816" y="2653094"/>
                  <a:pt x="3219816" y="2617620"/>
                  <a:pt x="3203126" y="2589906"/>
                </a:cubicBezTo>
                <a:cubicBezTo>
                  <a:pt x="2946100" y="2145375"/>
                  <a:pt x="2946100" y="2145375"/>
                  <a:pt x="2946100" y="2145375"/>
                </a:cubicBezTo>
                <a:cubicBezTo>
                  <a:pt x="2937755" y="2130963"/>
                  <a:pt x="2926072" y="2119323"/>
                  <a:pt x="2912303" y="2111287"/>
                </a:cubicBezTo>
                <a:lnTo>
                  <a:pt x="2908392" y="2109648"/>
                </a:lnTo>
                <a:lnTo>
                  <a:pt x="2929357" y="2073390"/>
                </a:lnTo>
                <a:lnTo>
                  <a:pt x="2944948" y="2046424"/>
                </a:lnTo>
                <a:lnTo>
                  <a:pt x="2928777" y="2039643"/>
                </a:lnTo>
                <a:cubicBezTo>
                  <a:pt x="2920010" y="2037259"/>
                  <a:pt x="2910833" y="2036009"/>
                  <a:pt x="2901420" y="2036009"/>
                </a:cubicBezTo>
                <a:cubicBezTo>
                  <a:pt x="2320317" y="2036009"/>
                  <a:pt x="2320317" y="2036009"/>
                  <a:pt x="2320317" y="2036009"/>
                </a:cubicBezTo>
                <a:cubicBezTo>
                  <a:pt x="2283920" y="2036009"/>
                  <a:pt x="2248778" y="2056016"/>
                  <a:pt x="2231207" y="2088527"/>
                </a:cubicBezTo>
                <a:cubicBezTo>
                  <a:pt x="1940028" y="2589956"/>
                  <a:pt x="1940028" y="2589956"/>
                  <a:pt x="1940028" y="2589956"/>
                </a:cubicBezTo>
                <a:cubicBezTo>
                  <a:pt x="1921201" y="2621217"/>
                  <a:pt x="1921201" y="2661231"/>
                  <a:pt x="1940028" y="2692493"/>
                </a:cubicBezTo>
                <a:cubicBezTo>
                  <a:pt x="1976425" y="2755171"/>
                  <a:pt x="2008272" y="2810015"/>
                  <a:pt x="2036139" y="2858003"/>
                </a:cubicBezTo>
                <a:lnTo>
                  <a:pt x="2050209" y="2882232"/>
                </a:lnTo>
                <a:lnTo>
                  <a:pt x="1985031" y="2882232"/>
                </a:lnTo>
                <a:cubicBezTo>
                  <a:pt x="1782341" y="2882232"/>
                  <a:pt x="1458037" y="2882232"/>
                  <a:pt x="939150" y="2882232"/>
                </a:cubicBezTo>
                <a:cubicBezTo>
                  <a:pt x="852483" y="2882232"/>
                  <a:pt x="768803" y="2834591"/>
                  <a:pt x="726963" y="2757176"/>
                </a:cubicBezTo>
                <a:cubicBezTo>
                  <a:pt x="726963" y="2757176"/>
                  <a:pt x="726963" y="2757176"/>
                  <a:pt x="33622" y="1563194"/>
                </a:cubicBezTo>
                <a:cubicBezTo>
                  <a:pt x="-11207" y="1488756"/>
                  <a:pt x="-11207" y="1393476"/>
                  <a:pt x="33622" y="1319038"/>
                </a:cubicBezTo>
                <a:cubicBezTo>
                  <a:pt x="33622" y="1319038"/>
                  <a:pt x="33622" y="1319038"/>
                  <a:pt x="726963" y="125055"/>
                </a:cubicBezTo>
                <a:cubicBezTo>
                  <a:pt x="768803" y="47640"/>
                  <a:pt x="852483" y="0"/>
                  <a:pt x="93915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4340B2E-01FD-4F5D-9C4D-AD3923AD2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1733" y="843530"/>
            <a:ext cx="3309879" cy="2983688"/>
          </a:xfrm>
          <a:custGeom>
            <a:avLst/>
            <a:gdLst>
              <a:gd name="connsiteX0" fmla="*/ 944317 w 3309879"/>
              <a:gd name="connsiteY0" fmla="*/ 0 h 2983688"/>
              <a:gd name="connsiteX1" fmla="*/ 2368743 w 3309879"/>
              <a:gd name="connsiteY1" fmla="*/ 0 h 2983688"/>
              <a:gd name="connsiteX2" fmla="*/ 2572231 w 3309879"/>
              <a:gd name="connsiteY2" fmla="*/ 116416 h 2983688"/>
              <a:gd name="connsiteX3" fmla="*/ 3284443 w 3309879"/>
              <a:gd name="connsiteY3" fmla="*/ 1371117 h 2983688"/>
              <a:gd name="connsiteX4" fmla="*/ 3284443 w 3309879"/>
              <a:gd name="connsiteY4" fmla="*/ 1612573 h 2983688"/>
              <a:gd name="connsiteX5" fmla="*/ 2572231 w 3309879"/>
              <a:gd name="connsiteY5" fmla="*/ 2867272 h 2983688"/>
              <a:gd name="connsiteX6" fmla="*/ 2368743 w 3309879"/>
              <a:gd name="connsiteY6" fmla="*/ 2983688 h 2983688"/>
              <a:gd name="connsiteX7" fmla="*/ 944317 w 3309879"/>
              <a:gd name="connsiteY7" fmla="*/ 2983688 h 2983688"/>
              <a:gd name="connsiteX8" fmla="*/ 740830 w 3309879"/>
              <a:gd name="connsiteY8" fmla="*/ 2867272 h 2983688"/>
              <a:gd name="connsiteX9" fmla="*/ 28617 w 3309879"/>
              <a:gd name="connsiteY9" fmla="*/ 1612573 h 2983688"/>
              <a:gd name="connsiteX10" fmla="*/ 28617 w 3309879"/>
              <a:gd name="connsiteY10" fmla="*/ 1371117 h 2983688"/>
              <a:gd name="connsiteX11" fmla="*/ 740830 w 3309879"/>
              <a:gd name="connsiteY11" fmla="*/ 116416 h 2983688"/>
              <a:gd name="connsiteX12" fmla="*/ 944317 w 3309879"/>
              <a:gd name="connsiteY12" fmla="*/ 0 h 298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9879" h="2983688">
                <a:moveTo>
                  <a:pt x="944317" y="0"/>
                </a:moveTo>
                <a:cubicBezTo>
                  <a:pt x="2368743" y="0"/>
                  <a:pt x="2368743" y="0"/>
                  <a:pt x="2368743" y="0"/>
                </a:cubicBezTo>
                <a:cubicBezTo>
                  <a:pt x="2440811" y="0"/>
                  <a:pt x="2534078" y="51740"/>
                  <a:pt x="2572231" y="116416"/>
                </a:cubicBezTo>
                <a:cubicBezTo>
                  <a:pt x="3284443" y="1371117"/>
                  <a:pt x="3284443" y="1371117"/>
                  <a:pt x="3284443" y="1371117"/>
                </a:cubicBezTo>
                <a:cubicBezTo>
                  <a:pt x="3318358" y="1440104"/>
                  <a:pt x="3318358" y="1543584"/>
                  <a:pt x="3284443" y="1612573"/>
                </a:cubicBezTo>
                <a:cubicBezTo>
                  <a:pt x="2572231" y="2867272"/>
                  <a:pt x="2572231" y="2867272"/>
                  <a:pt x="2572231" y="2867272"/>
                </a:cubicBezTo>
                <a:cubicBezTo>
                  <a:pt x="2534078" y="2931949"/>
                  <a:pt x="2440811" y="2983688"/>
                  <a:pt x="2368743" y="2983688"/>
                </a:cubicBezTo>
                <a:lnTo>
                  <a:pt x="944317" y="2983688"/>
                </a:lnTo>
                <a:cubicBezTo>
                  <a:pt x="868010" y="2983688"/>
                  <a:pt x="774745" y="2931949"/>
                  <a:pt x="740830" y="2867272"/>
                </a:cubicBezTo>
                <a:cubicBezTo>
                  <a:pt x="28617" y="1612573"/>
                  <a:pt x="28617" y="1612573"/>
                  <a:pt x="28617" y="1612573"/>
                </a:cubicBezTo>
                <a:cubicBezTo>
                  <a:pt x="-9538" y="1543584"/>
                  <a:pt x="-9538" y="1440104"/>
                  <a:pt x="28617" y="1371117"/>
                </a:cubicBezTo>
                <a:cubicBezTo>
                  <a:pt x="740830" y="116416"/>
                  <a:pt x="740830" y="116416"/>
                  <a:pt x="740830" y="116416"/>
                </a:cubicBezTo>
                <a:cubicBezTo>
                  <a:pt x="774745" y="51740"/>
                  <a:pt x="868010" y="0"/>
                  <a:pt x="94431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BAA4A09-5982-49CB-A35A-5D124842E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567" y="3063687"/>
            <a:ext cx="2433099" cy="2433099"/>
          </a:xfrm>
          <a:prstGeom prst="rect">
            <a:avLst/>
          </a:prstGeom>
          <a:noFill/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736DBC9-5099-4590-A63A-1FD68D21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130" y="1267832"/>
            <a:ext cx="2135083" cy="2135083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FE820-0CB6-4566-8902-D03E3EA0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47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9EC58-7A6A-4BBC-AE68-39ACA4AB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Why Specifications Grading?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93565-3D7D-4F45-BD23-8D4CBC63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25" y="2287962"/>
            <a:ext cx="5393361" cy="4351338"/>
          </a:xfrm>
        </p:spPr>
        <p:txBody>
          <a:bodyPr>
            <a:normAutofit/>
          </a:bodyPr>
          <a:lstStyle/>
          <a:p>
            <a:r>
              <a:rPr lang="en-US"/>
              <a:t>Assessments align with learning outcomes</a:t>
            </a:r>
          </a:p>
          <a:p>
            <a:r>
              <a:rPr lang="en-US"/>
              <a:t>Requires clear expectations</a:t>
            </a:r>
          </a:p>
          <a:p>
            <a:r>
              <a:rPr lang="en-US"/>
              <a:t>Promotes mastery learning</a:t>
            </a:r>
          </a:p>
          <a:p>
            <a:r>
              <a:rPr lang="en-US"/>
              <a:t>Increases student control</a:t>
            </a:r>
          </a:p>
          <a:p>
            <a:r>
              <a:rPr lang="en-US"/>
              <a:t>Simplifies the grading process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Head with gears">
            <a:extLst>
              <a:ext uri="{FF2B5EF4-FFF2-40B4-BE49-F238E27FC236}">
                <a16:creationId xmlns:a16="http://schemas.microsoft.com/office/drawing/2014/main" id="{D661DF2A-96DE-407B-902C-C8E621F75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3191C-FFC8-422F-8AF3-F6E48A313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5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E0DE2-288C-F24F-8E70-6B2BBC0E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/>
              <a:t>How accurate are grades?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737D3-B3F3-054B-8A50-E5F47842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POLL: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In your course, do grades accurately represent student mastery of learning outcomes?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Yes, always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Sometimes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at all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I’m not sure</a:t>
            </a:r>
            <a:endParaRPr lang="en-US" dirty="0">
              <a:cs typeface="Calibri"/>
            </a:endParaRPr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5D231-2891-4F45-8FEE-CF3F8B36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3FAE354-77C0-4357-97D0-2B712FF4495B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9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03EC9-B3A3-5D47-893F-88FB8AE8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Our experience with specs grading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6B93F3-CA04-4926-BAB1-21A5CC510B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997195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3542C9A5-59D4-466C-B24F-CD031CE3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8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F5922-F552-3141-8C49-6A03E20D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What do students think?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AC3CC6-B7E1-4B86-8134-DBA0412ED6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742487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26C95127-0422-405D-96AC-4A7CC3AA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3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22E56-B31F-0344-8A6B-9DF76DBF1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feedback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0E727071-C6E4-1F4D-8F2E-5483D9B13770}"/>
              </a:ext>
            </a:extLst>
          </p:cNvPr>
          <p:cNvSpPr/>
          <p:nvPr/>
        </p:nvSpPr>
        <p:spPr>
          <a:xfrm>
            <a:off x="6652590" y="365125"/>
            <a:ext cx="5145157" cy="383981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Specifications grading was very efficient and gave me more control over my grades than other classes. With this grading scale, each time I submitted an assignment, </a:t>
            </a:r>
            <a:r>
              <a:rPr lang="en-US" b="1" dirty="0"/>
              <a:t>I knew what my grade would be and the element of surprise that other classes have was completely eliminated </a:t>
            </a:r>
            <a:r>
              <a:rPr lang="en-US" dirty="0"/>
              <a:t>(which is a good thing).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07987945-8E82-E145-82E6-8D2DF81F1756}"/>
              </a:ext>
            </a:extLst>
          </p:cNvPr>
          <p:cNvSpPr/>
          <p:nvPr/>
        </p:nvSpPr>
        <p:spPr>
          <a:xfrm flipH="1">
            <a:off x="1305340" y="1381539"/>
            <a:ext cx="4790660" cy="2047461"/>
          </a:xfrm>
          <a:prstGeom prst="wedgeEllipse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[The tokens] gave me a chance to submit an assignment late, in the case of a personal emergency, which usually tends to be a hassle in other classes.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4617F11-6FCB-5A4D-9891-4C6B6B21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2614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8327126-11BB-EC4B-BAA0-87950AB15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2614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88B0828-CE1D-1D44-9C5E-9694822F88E7}"/>
              </a:ext>
            </a:extLst>
          </p:cNvPr>
          <p:cNvSpPr/>
          <p:nvPr/>
        </p:nvSpPr>
        <p:spPr>
          <a:xfrm>
            <a:off x="838199" y="3822320"/>
            <a:ext cx="7036904" cy="2355573"/>
          </a:xfrm>
          <a:prstGeom prst="wedgeRound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loved how it was only three ways to get a grade. Fail, pass, and high pass made it easier to get a better grade as well as redo an assignment instead of having a 70% and fixing your project just to get an 80% not a high pass or A. </a:t>
            </a:r>
            <a:r>
              <a:rPr lang="en-US" b="1" dirty="0"/>
              <a:t>It taught me how to look at the assignments as learning skills not just a good grade.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401FFED-441D-DE40-AE31-556454F99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2614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2E17D494-375D-D440-BF2C-881075F6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823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43CA502-1ACB-1A46-9BB2-2854593A59AF}"/>
              </a:ext>
            </a:extLst>
          </p:cNvPr>
          <p:cNvSpPr/>
          <p:nvPr/>
        </p:nvSpPr>
        <p:spPr>
          <a:xfrm>
            <a:off x="8755030" y="4330283"/>
            <a:ext cx="3311074" cy="2166291"/>
          </a:xfrm>
          <a:prstGeom prst="wedgeRoundRectCallou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It found it a little bit like the pass was very easy requirements while the high pass was way harder requirements and it felt like the high pass should’ve been worth more points. 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E03F9E9-3615-C342-B4C8-2E796CB77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2614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5B7B7-71DD-413A-9FA2-6BD5F08AA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20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6DBD3-8E83-6749-B4A4-6DF9F7A2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en-US" sz="5200"/>
              <a:t>How ready is your course for specs?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A3654-398B-A54C-8D7B-BEBC5E7CF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POLL: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Does your course have rubrics?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Yes, and they’re really clear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Yes, but they’re a little fuzzy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No, but there are grading criteria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No, there are minimal grading guidelines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CF9CD-7A07-40D6-B237-3DA7E9F8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3FAE354-77C0-4357-97D0-2B712FF4495B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9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C3DEBB2-D54E-470C-86B3-631BDDF6C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45820"/>
            <a:ext cx="6087194" cy="5166360"/>
          </a:xfrm>
          <a:custGeom>
            <a:avLst/>
            <a:gdLst>
              <a:gd name="connsiteX0" fmla="*/ 0 w 6087194"/>
              <a:gd name="connsiteY0" fmla="*/ 0 h 5166360"/>
              <a:gd name="connsiteX1" fmla="*/ 155740 w 6087194"/>
              <a:gd name="connsiteY1" fmla="*/ 0 h 5166360"/>
              <a:gd name="connsiteX2" fmla="*/ 5867656 w 6087194"/>
              <a:gd name="connsiteY2" fmla="*/ 0 h 5166360"/>
              <a:gd name="connsiteX3" fmla="*/ 6087194 w 6087194"/>
              <a:gd name="connsiteY3" fmla="*/ 0 h 5166360"/>
              <a:gd name="connsiteX4" fmla="*/ 3693315 w 6087194"/>
              <a:gd name="connsiteY4" fmla="*/ 5166360 h 5166360"/>
              <a:gd name="connsiteX5" fmla="*/ 3473777 w 6087194"/>
              <a:gd name="connsiteY5" fmla="*/ 5166360 h 5166360"/>
              <a:gd name="connsiteX6" fmla="*/ 155740 w 6087194"/>
              <a:gd name="connsiteY6" fmla="*/ 5166360 h 5166360"/>
              <a:gd name="connsiteX7" fmla="*/ 0 w 6087194"/>
              <a:gd name="connsiteY7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7194" h="5166360">
                <a:moveTo>
                  <a:pt x="0" y="0"/>
                </a:moveTo>
                <a:lnTo>
                  <a:pt x="155740" y="0"/>
                </a:lnTo>
                <a:lnTo>
                  <a:pt x="5867656" y="0"/>
                </a:lnTo>
                <a:lnTo>
                  <a:pt x="6087194" y="0"/>
                </a:lnTo>
                <a:lnTo>
                  <a:pt x="3693315" y="5166360"/>
                </a:lnTo>
                <a:lnTo>
                  <a:pt x="3473777" y="5166360"/>
                </a:lnTo>
                <a:lnTo>
                  <a:pt x="155740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68033CC-D08D-4609-83FF-2537764F4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6915" y="844868"/>
            <a:ext cx="8465085" cy="5167312"/>
          </a:xfrm>
          <a:custGeom>
            <a:avLst/>
            <a:gdLst>
              <a:gd name="connsiteX0" fmla="*/ 2612652 w 8465085"/>
              <a:gd name="connsiteY0" fmla="*/ 0 h 5167312"/>
              <a:gd name="connsiteX1" fmla="*/ 7243482 w 8465085"/>
              <a:gd name="connsiteY1" fmla="*/ 0 h 5167312"/>
              <a:gd name="connsiteX2" fmla="*/ 8465085 w 8465085"/>
              <a:gd name="connsiteY2" fmla="*/ 0 h 5167312"/>
              <a:gd name="connsiteX3" fmla="*/ 8465085 w 8465085"/>
              <a:gd name="connsiteY3" fmla="*/ 5167312 h 5167312"/>
              <a:gd name="connsiteX4" fmla="*/ 7243482 w 8465085"/>
              <a:gd name="connsiteY4" fmla="*/ 5167312 h 5167312"/>
              <a:gd name="connsiteX5" fmla="*/ 221324 w 8465085"/>
              <a:gd name="connsiteY5" fmla="*/ 5167312 h 5167312"/>
              <a:gd name="connsiteX6" fmla="*/ 2615203 w 8465085"/>
              <a:gd name="connsiteY6" fmla="*/ 952 h 5167312"/>
              <a:gd name="connsiteX7" fmla="*/ 2612652 w 8465085"/>
              <a:gd name="connsiteY7" fmla="*/ 952 h 5167312"/>
              <a:gd name="connsiteX8" fmla="*/ 0 w 8465085"/>
              <a:gd name="connsiteY8" fmla="*/ 0 h 5167312"/>
              <a:gd name="connsiteX9" fmla="*/ 2274554 w 8465085"/>
              <a:gd name="connsiteY9" fmla="*/ 0 h 5167312"/>
              <a:gd name="connsiteX10" fmla="*/ 2274554 w 8465085"/>
              <a:gd name="connsiteY10" fmla="*/ 952 h 5167312"/>
              <a:gd name="connsiteX11" fmla="*/ 0 w 8465085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5085" h="5167312">
                <a:moveTo>
                  <a:pt x="2612652" y="0"/>
                </a:moveTo>
                <a:lnTo>
                  <a:pt x="7243482" y="0"/>
                </a:lnTo>
                <a:lnTo>
                  <a:pt x="8465085" y="0"/>
                </a:lnTo>
                <a:lnTo>
                  <a:pt x="8465085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2652" y="952"/>
                </a:lnTo>
                <a:close/>
                <a:moveTo>
                  <a:pt x="0" y="0"/>
                </a:moveTo>
                <a:lnTo>
                  <a:pt x="2274554" y="0"/>
                </a:lnTo>
                <a:lnTo>
                  <a:pt x="2274554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BADA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1BD46-4E4F-4186-B468-97EF9781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41614"/>
            <a:ext cx="3409508" cy="3173819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chemeClr val="bg1"/>
                </a:solidFill>
              </a:rPr>
              <a:t>Undergraduate Course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0D925-7BCE-4342-8EAF-16C886CB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29548"/>
            <a:ext cx="5257800" cy="4582632"/>
          </a:xfrm>
        </p:spPr>
        <p:txBody>
          <a:bodyPr anchor="ctr">
            <a:normAutofit lnSpcReduction="10000"/>
          </a:bodyPr>
          <a:lstStyle/>
          <a:p>
            <a:endParaRPr lang="en-US" sz="2000"/>
          </a:p>
          <a:p>
            <a:endParaRPr lang="en-US" sz="2000"/>
          </a:p>
          <a:p>
            <a:r>
              <a:rPr lang="en-US" sz="2400"/>
              <a:t>Applied educational technology course designed for preservice teachers</a:t>
            </a:r>
          </a:p>
          <a:p>
            <a:r>
              <a:rPr lang="en-US" sz="2400"/>
              <a:t>Learning objectives:</a:t>
            </a:r>
          </a:p>
          <a:p>
            <a:pPr lvl="1"/>
            <a:r>
              <a:rPr lang="en-US"/>
              <a:t>Software skills</a:t>
            </a:r>
          </a:p>
          <a:p>
            <a:pPr lvl="1"/>
            <a:r>
              <a:rPr lang="en-US"/>
              <a:t>Design skills</a:t>
            </a:r>
          </a:p>
          <a:p>
            <a:pPr lvl="1"/>
            <a:r>
              <a:rPr lang="en-US"/>
              <a:t>Technology integration knowledge</a:t>
            </a:r>
          </a:p>
          <a:p>
            <a:r>
              <a:rPr lang="en-US" sz="2400"/>
              <a:t>Multi-section course</a:t>
            </a:r>
          </a:p>
          <a:p>
            <a:pPr lvl="1"/>
            <a:r>
              <a:rPr lang="en-US"/>
              <a:t>Face-to-face and online sections</a:t>
            </a:r>
          </a:p>
          <a:p>
            <a:r>
              <a:rPr lang="en-US" sz="2400"/>
              <a:t>Meets the university’s computer competency requirement</a:t>
            </a:r>
          </a:p>
          <a:p>
            <a:pPr lvl="1"/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FFA62-69E3-4579-8478-76A81BFD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77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CF157C5-282F-4C93-80F7-CCD7F4A43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8416393" cy="1511306"/>
          </a:xfrm>
          <a:custGeom>
            <a:avLst/>
            <a:gdLst>
              <a:gd name="connsiteX0" fmla="*/ 0 w 8416393"/>
              <a:gd name="connsiteY0" fmla="*/ 0 h 1511306"/>
              <a:gd name="connsiteX1" fmla="*/ 239486 w 8416393"/>
              <a:gd name="connsiteY1" fmla="*/ 0 h 1511306"/>
              <a:gd name="connsiteX2" fmla="*/ 1069788 w 8416393"/>
              <a:gd name="connsiteY2" fmla="*/ 0 h 1511306"/>
              <a:gd name="connsiteX3" fmla="*/ 1209568 w 8416393"/>
              <a:gd name="connsiteY3" fmla="*/ 0 h 1511306"/>
              <a:gd name="connsiteX4" fmla="*/ 1309274 w 8416393"/>
              <a:gd name="connsiteY4" fmla="*/ 0 h 1511306"/>
              <a:gd name="connsiteX5" fmla="*/ 2279356 w 8416393"/>
              <a:gd name="connsiteY5" fmla="*/ 0 h 1511306"/>
              <a:gd name="connsiteX6" fmla="*/ 2405743 w 8416393"/>
              <a:gd name="connsiteY6" fmla="*/ 0 h 1511306"/>
              <a:gd name="connsiteX7" fmla="*/ 2801131 w 8416393"/>
              <a:gd name="connsiteY7" fmla="*/ 0 h 1511306"/>
              <a:gd name="connsiteX8" fmla="*/ 3475531 w 8416393"/>
              <a:gd name="connsiteY8" fmla="*/ 0 h 1511306"/>
              <a:gd name="connsiteX9" fmla="*/ 3870919 w 8416393"/>
              <a:gd name="connsiteY9" fmla="*/ 0 h 1511306"/>
              <a:gd name="connsiteX10" fmla="*/ 7346605 w 8416393"/>
              <a:gd name="connsiteY10" fmla="*/ 0 h 1511306"/>
              <a:gd name="connsiteX11" fmla="*/ 8416393 w 8416393"/>
              <a:gd name="connsiteY11" fmla="*/ 0 h 1511306"/>
              <a:gd name="connsiteX12" fmla="*/ 7718776 w 8416393"/>
              <a:gd name="connsiteY12" fmla="*/ 1511301 h 1511306"/>
              <a:gd name="connsiteX13" fmla="*/ 6648988 w 8416393"/>
              <a:gd name="connsiteY13" fmla="*/ 1511301 h 1511306"/>
              <a:gd name="connsiteX14" fmla="*/ 3870920 w 8416393"/>
              <a:gd name="connsiteY14" fmla="*/ 1511301 h 1511306"/>
              <a:gd name="connsiteX15" fmla="*/ 3870920 w 8416393"/>
              <a:gd name="connsiteY15" fmla="*/ 1511304 h 1511306"/>
              <a:gd name="connsiteX16" fmla="*/ 3475531 w 8416393"/>
              <a:gd name="connsiteY16" fmla="*/ 1511304 h 1511306"/>
              <a:gd name="connsiteX17" fmla="*/ 3475531 w 8416393"/>
              <a:gd name="connsiteY17" fmla="*/ 1511306 h 1511306"/>
              <a:gd name="connsiteX18" fmla="*/ 2405743 w 8416393"/>
              <a:gd name="connsiteY18" fmla="*/ 1511306 h 1511306"/>
              <a:gd name="connsiteX19" fmla="*/ 2403199 w 8416393"/>
              <a:gd name="connsiteY19" fmla="*/ 1511306 h 1511306"/>
              <a:gd name="connsiteX20" fmla="*/ 2288996 w 8416393"/>
              <a:gd name="connsiteY20" fmla="*/ 1511306 h 1511306"/>
              <a:gd name="connsiteX21" fmla="*/ 2279356 w 8416393"/>
              <a:gd name="connsiteY21" fmla="*/ 1511306 h 1511306"/>
              <a:gd name="connsiteX22" fmla="*/ 1333411 w 8416393"/>
              <a:gd name="connsiteY22" fmla="*/ 1511306 h 1511306"/>
              <a:gd name="connsiteX23" fmla="*/ 1309274 w 8416393"/>
              <a:gd name="connsiteY23" fmla="*/ 1511306 h 1511306"/>
              <a:gd name="connsiteX24" fmla="*/ 1219208 w 8416393"/>
              <a:gd name="connsiteY24" fmla="*/ 1511306 h 1511306"/>
              <a:gd name="connsiteX25" fmla="*/ 1209568 w 8416393"/>
              <a:gd name="connsiteY25" fmla="*/ 1511306 h 1511306"/>
              <a:gd name="connsiteX26" fmla="*/ 1069788 w 8416393"/>
              <a:gd name="connsiteY26" fmla="*/ 1511306 h 1511306"/>
              <a:gd name="connsiteX27" fmla="*/ 239486 w 8416393"/>
              <a:gd name="connsiteY27" fmla="*/ 1511306 h 1511306"/>
              <a:gd name="connsiteX28" fmla="*/ 0 w 8416393"/>
              <a:gd name="connsiteY28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16393" h="1511306">
                <a:moveTo>
                  <a:pt x="0" y="0"/>
                </a:moveTo>
                <a:lnTo>
                  <a:pt x="239486" y="0"/>
                </a:lnTo>
                <a:lnTo>
                  <a:pt x="1069788" y="0"/>
                </a:lnTo>
                <a:lnTo>
                  <a:pt x="1209568" y="0"/>
                </a:lnTo>
                <a:lnTo>
                  <a:pt x="1309274" y="0"/>
                </a:lnTo>
                <a:lnTo>
                  <a:pt x="2279356" y="0"/>
                </a:lnTo>
                <a:lnTo>
                  <a:pt x="2405743" y="0"/>
                </a:lnTo>
                <a:lnTo>
                  <a:pt x="2801131" y="0"/>
                </a:lnTo>
                <a:lnTo>
                  <a:pt x="3475531" y="0"/>
                </a:lnTo>
                <a:lnTo>
                  <a:pt x="3870919" y="0"/>
                </a:lnTo>
                <a:lnTo>
                  <a:pt x="7346605" y="0"/>
                </a:lnTo>
                <a:lnTo>
                  <a:pt x="8416393" y="0"/>
                </a:lnTo>
                <a:lnTo>
                  <a:pt x="7718776" y="1511301"/>
                </a:lnTo>
                <a:lnTo>
                  <a:pt x="6648988" y="1511301"/>
                </a:lnTo>
                <a:lnTo>
                  <a:pt x="3870920" y="1511301"/>
                </a:lnTo>
                <a:lnTo>
                  <a:pt x="3870920" y="1511304"/>
                </a:lnTo>
                <a:lnTo>
                  <a:pt x="3475531" y="1511304"/>
                </a:lnTo>
                <a:lnTo>
                  <a:pt x="3475531" y="1511306"/>
                </a:lnTo>
                <a:lnTo>
                  <a:pt x="2405743" y="1511306"/>
                </a:lnTo>
                <a:lnTo>
                  <a:pt x="2403199" y="1511306"/>
                </a:lnTo>
                <a:lnTo>
                  <a:pt x="2288996" y="1511306"/>
                </a:lnTo>
                <a:lnTo>
                  <a:pt x="2279356" y="1511306"/>
                </a:lnTo>
                <a:lnTo>
                  <a:pt x="1333411" y="1511306"/>
                </a:lnTo>
                <a:lnTo>
                  <a:pt x="1309274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106978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2E22A-04DD-4D15-87CE-9E214C36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6754845" cy="1096331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303030"/>
                </a:solidFill>
              </a:rPr>
              <a:t>Undergraduate Course Assignment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0C95B-B0FD-4B53-BCC6-1B25F365F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731520"/>
            <a:ext cx="10701507" cy="4254137"/>
          </a:xfrm>
        </p:spPr>
        <p:txBody>
          <a:bodyPr anchor="ctr">
            <a:normAutofit/>
          </a:bodyPr>
          <a:lstStyle/>
          <a:p>
            <a:r>
              <a:rPr lang="en-US" sz="2400"/>
              <a:t>Skill Checks: Graded pass/fail </a:t>
            </a:r>
          </a:p>
          <a:p>
            <a:pPr lvl="1"/>
            <a:r>
              <a:rPr lang="en-US"/>
              <a:t>(80% of skills correct to pass)</a:t>
            </a:r>
          </a:p>
          <a:p>
            <a:r>
              <a:rPr lang="en-US" sz="2400"/>
              <a:t>Blog posts: Graded pass/fail </a:t>
            </a:r>
          </a:p>
          <a:p>
            <a:r>
              <a:rPr lang="en-US" sz="2400"/>
              <a:t>Graded in class activities (GICA): Graded pass/fail</a:t>
            </a:r>
          </a:p>
          <a:p>
            <a:r>
              <a:rPr lang="en-US" sz="2400"/>
              <a:t>Assignments: Graded high pass/pass/fail</a:t>
            </a:r>
          </a:p>
          <a:p>
            <a:r>
              <a:rPr lang="en-US" sz="2400"/>
              <a:t>Independent learning projects: Graded pass/fail</a:t>
            </a:r>
          </a:p>
          <a:p>
            <a:r>
              <a:rPr lang="en-US" sz="2400"/>
              <a:t>Study pool participation: Grade based on study pool credits earned</a:t>
            </a:r>
          </a:p>
          <a:p>
            <a:r>
              <a:rPr lang="en-US" sz="2400"/>
              <a:t>Final project: Graded out of 20 points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4A9C5F1-B76A-4908-9A82-8F1CD0FB5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1743" y="5346700"/>
            <a:ext cx="4290257" cy="1511301"/>
          </a:xfrm>
          <a:custGeom>
            <a:avLst/>
            <a:gdLst>
              <a:gd name="connsiteX0" fmla="*/ 697617 w 4290257"/>
              <a:gd name="connsiteY0" fmla="*/ 0 h 1511301"/>
              <a:gd name="connsiteX1" fmla="*/ 4290257 w 4290257"/>
              <a:gd name="connsiteY1" fmla="*/ 0 h 1511301"/>
              <a:gd name="connsiteX2" fmla="*/ 4290257 w 4290257"/>
              <a:gd name="connsiteY2" fmla="*/ 1511301 h 1511301"/>
              <a:gd name="connsiteX3" fmla="*/ 2525897 w 4290257"/>
              <a:gd name="connsiteY3" fmla="*/ 1511301 h 1511301"/>
              <a:gd name="connsiteX4" fmla="*/ 0 w 4290257"/>
              <a:gd name="connsiteY4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257" h="1511301">
                <a:moveTo>
                  <a:pt x="697617" y="0"/>
                </a:moveTo>
                <a:lnTo>
                  <a:pt x="4290257" y="0"/>
                </a:lnTo>
                <a:lnTo>
                  <a:pt x="4290257" y="1511301"/>
                </a:lnTo>
                <a:lnTo>
                  <a:pt x="2525897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8AC15-7B3E-4CF9-A12D-BE360789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6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CF157C5-282F-4C93-80F7-CCD7F4A43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8416393" cy="1511306"/>
          </a:xfrm>
          <a:custGeom>
            <a:avLst/>
            <a:gdLst>
              <a:gd name="connsiteX0" fmla="*/ 0 w 8416393"/>
              <a:gd name="connsiteY0" fmla="*/ 0 h 1511306"/>
              <a:gd name="connsiteX1" fmla="*/ 239486 w 8416393"/>
              <a:gd name="connsiteY1" fmla="*/ 0 h 1511306"/>
              <a:gd name="connsiteX2" fmla="*/ 1069788 w 8416393"/>
              <a:gd name="connsiteY2" fmla="*/ 0 h 1511306"/>
              <a:gd name="connsiteX3" fmla="*/ 1209568 w 8416393"/>
              <a:gd name="connsiteY3" fmla="*/ 0 h 1511306"/>
              <a:gd name="connsiteX4" fmla="*/ 1309274 w 8416393"/>
              <a:gd name="connsiteY4" fmla="*/ 0 h 1511306"/>
              <a:gd name="connsiteX5" fmla="*/ 2279356 w 8416393"/>
              <a:gd name="connsiteY5" fmla="*/ 0 h 1511306"/>
              <a:gd name="connsiteX6" fmla="*/ 2405743 w 8416393"/>
              <a:gd name="connsiteY6" fmla="*/ 0 h 1511306"/>
              <a:gd name="connsiteX7" fmla="*/ 2801131 w 8416393"/>
              <a:gd name="connsiteY7" fmla="*/ 0 h 1511306"/>
              <a:gd name="connsiteX8" fmla="*/ 3475531 w 8416393"/>
              <a:gd name="connsiteY8" fmla="*/ 0 h 1511306"/>
              <a:gd name="connsiteX9" fmla="*/ 3870919 w 8416393"/>
              <a:gd name="connsiteY9" fmla="*/ 0 h 1511306"/>
              <a:gd name="connsiteX10" fmla="*/ 7346605 w 8416393"/>
              <a:gd name="connsiteY10" fmla="*/ 0 h 1511306"/>
              <a:gd name="connsiteX11" fmla="*/ 8416393 w 8416393"/>
              <a:gd name="connsiteY11" fmla="*/ 0 h 1511306"/>
              <a:gd name="connsiteX12" fmla="*/ 7718776 w 8416393"/>
              <a:gd name="connsiteY12" fmla="*/ 1511301 h 1511306"/>
              <a:gd name="connsiteX13" fmla="*/ 6648988 w 8416393"/>
              <a:gd name="connsiteY13" fmla="*/ 1511301 h 1511306"/>
              <a:gd name="connsiteX14" fmla="*/ 3870920 w 8416393"/>
              <a:gd name="connsiteY14" fmla="*/ 1511301 h 1511306"/>
              <a:gd name="connsiteX15" fmla="*/ 3870920 w 8416393"/>
              <a:gd name="connsiteY15" fmla="*/ 1511304 h 1511306"/>
              <a:gd name="connsiteX16" fmla="*/ 3475531 w 8416393"/>
              <a:gd name="connsiteY16" fmla="*/ 1511304 h 1511306"/>
              <a:gd name="connsiteX17" fmla="*/ 3475531 w 8416393"/>
              <a:gd name="connsiteY17" fmla="*/ 1511306 h 1511306"/>
              <a:gd name="connsiteX18" fmla="*/ 2405743 w 8416393"/>
              <a:gd name="connsiteY18" fmla="*/ 1511306 h 1511306"/>
              <a:gd name="connsiteX19" fmla="*/ 2403199 w 8416393"/>
              <a:gd name="connsiteY19" fmla="*/ 1511306 h 1511306"/>
              <a:gd name="connsiteX20" fmla="*/ 2288996 w 8416393"/>
              <a:gd name="connsiteY20" fmla="*/ 1511306 h 1511306"/>
              <a:gd name="connsiteX21" fmla="*/ 2279356 w 8416393"/>
              <a:gd name="connsiteY21" fmla="*/ 1511306 h 1511306"/>
              <a:gd name="connsiteX22" fmla="*/ 1333411 w 8416393"/>
              <a:gd name="connsiteY22" fmla="*/ 1511306 h 1511306"/>
              <a:gd name="connsiteX23" fmla="*/ 1309274 w 8416393"/>
              <a:gd name="connsiteY23" fmla="*/ 1511306 h 1511306"/>
              <a:gd name="connsiteX24" fmla="*/ 1219208 w 8416393"/>
              <a:gd name="connsiteY24" fmla="*/ 1511306 h 1511306"/>
              <a:gd name="connsiteX25" fmla="*/ 1209568 w 8416393"/>
              <a:gd name="connsiteY25" fmla="*/ 1511306 h 1511306"/>
              <a:gd name="connsiteX26" fmla="*/ 1069788 w 8416393"/>
              <a:gd name="connsiteY26" fmla="*/ 1511306 h 1511306"/>
              <a:gd name="connsiteX27" fmla="*/ 239486 w 8416393"/>
              <a:gd name="connsiteY27" fmla="*/ 1511306 h 1511306"/>
              <a:gd name="connsiteX28" fmla="*/ 0 w 8416393"/>
              <a:gd name="connsiteY28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16393" h="1511306">
                <a:moveTo>
                  <a:pt x="0" y="0"/>
                </a:moveTo>
                <a:lnTo>
                  <a:pt x="239486" y="0"/>
                </a:lnTo>
                <a:lnTo>
                  <a:pt x="1069788" y="0"/>
                </a:lnTo>
                <a:lnTo>
                  <a:pt x="1209568" y="0"/>
                </a:lnTo>
                <a:lnTo>
                  <a:pt x="1309274" y="0"/>
                </a:lnTo>
                <a:lnTo>
                  <a:pt x="2279356" y="0"/>
                </a:lnTo>
                <a:lnTo>
                  <a:pt x="2405743" y="0"/>
                </a:lnTo>
                <a:lnTo>
                  <a:pt x="2801131" y="0"/>
                </a:lnTo>
                <a:lnTo>
                  <a:pt x="3475531" y="0"/>
                </a:lnTo>
                <a:lnTo>
                  <a:pt x="3870919" y="0"/>
                </a:lnTo>
                <a:lnTo>
                  <a:pt x="7346605" y="0"/>
                </a:lnTo>
                <a:lnTo>
                  <a:pt x="8416393" y="0"/>
                </a:lnTo>
                <a:lnTo>
                  <a:pt x="7718776" y="1511301"/>
                </a:lnTo>
                <a:lnTo>
                  <a:pt x="6648988" y="1511301"/>
                </a:lnTo>
                <a:lnTo>
                  <a:pt x="3870920" y="1511301"/>
                </a:lnTo>
                <a:lnTo>
                  <a:pt x="3870920" y="1511304"/>
                </a:lnTo>
                <a:lnTo>
                  <a:pt x="3475531" y="1511304"/>
                </a:lnTo>
                <a:lnTo>
                  <a:pt x="3475531" y="1511306"/>
                </a:lnTo>
                <a:lnTo>
                  <a:pt x="2405743" y="1511306"/>
                </a:lnTo>
                <a:lnTo>
                  <a:pt x="2403199" y="1511306"/>
                </a:lnTo>
                <a:lnTo>
                  <a:pt x="2288996" y="1511306"/>
                </a:lnTo>
                <a:lnTo>
                  <a:pt x="2279356" y="1511306"/>
                </a:lnTo>
                <a:lnTo>
                  <a:pt x="1333411" y="1511306"/>
                </a:lnTo>
                <a:lnTo>
                  <a:pt x="1309274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106978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9961F-E1EF-4D25-8479-D54D69445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6754845" cy="1096331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303030"/>
                </a:solidFill>
              </a:rPr>
              <a:t>Undergraduate Assignment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4036D-4E2C-4D5C-A9E9-A3C3C0DB2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731520"/>
            <a:ext cx="10701507" cy="4254137"/>
          </a:xfrm>
        </p:spPr>
        <p:txBody>
          <a:bodyPr anchor="ctr">
            <a:normAutofit/>
          </a:bodyPr>
          <a:lstStyle/>
          <a:p>
            <a:r>
              <a:rPr lang="en-US" sz="2400"/>
              <a:t>Assignment: PowerPoint for Information Dissemination</a:t>
            </a:r>
          </a:p>
          <a:p>
            <a:r>
              <a:rPr lang="en-US" sz="2400"/>
              <a:t>Point Value: High Pass (5 points), Pass (3.5 points) and Fail (0 points)</a:t>
            </a:r>
          </a:p>
          <a:p>
            <a:r>
              <a:rPr lang="en-US" sz="2400"/>
              <a:t>Deliverables: </a:t>
            </a:r>
          </a:p>
          <a:p>
            <a:pPr lvl="1"/>
            <a:r>
              <a:rPr lang="en-US"/>
              <a:t>PowerPoint presentation</a:t>
            </a:r>
          </a:p>
          <a:p>
            <a:pPr lvl="1"/>
            <a:r>
              <a:rPr lang="en-US"/>
              <a:t>PowerPoint show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4A9C5F1-B76A-4908-9A82-8F1CD0FB5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1743" y="5346700"/>
            <a:ext cx="4290257" cy="1511301"/>
          </a:xfrm>
          <a:custGeom>
            <a:avLst/>
            <a:gdLst>
              <a:gd name="connsiteX0" fmla="*/ 697617 w 4290257"/>
              <a:gd name="connsiteY0" fmla="*/ 0 h 1511301"/>
              <a:gd name="connsiteX1" fmla="*/ 4290257 w 4290257"/>
              <a:gd name="connsiteY1" fmla="*/ 0 h 1511301"/>
              <a:gd name="connsiteX2" fmla="*/ 4290257 w 4290257"/>
              <a:gd name="connsiteY2" fmla="*/ 1511301 h 1511301"/>
              <a:gd name="connsiteX3" fmla="*/ 2525897 w 4290257"/>
              <a:gd name="connsiteY3" fmla="*/ 1511301 h 1511301"/>
              <a:gd name="connsiteX4" fmla="*/ 0 w 4290257"/>
              <a:gd name="connsiteY4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257" h="1511301">
                <a:moveTo>
                  <a:pt x="697617" y="0"/>
                </a:moveTo>
                <a:lnTo>
                  <a:pt x="4290257" y="0"/>
                </a:lnTo>
                <a:lnTo>
                  <a:pt x="4290257" y="1511301"/>
                </a:lnTo>
                <a:lnTo>
                  <a:pt x="2525897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36F48-8B2B-4295-AD09-FB3FD453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1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CE194-9B4D-45A3-B0F4-F0E2F265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Get Acquainted! </a:t>
            </a:r>
            <a:b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2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897204D-A835-4409-9DAD-2953888D7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22492" y="1551983"/>
            <a:ext cx="5536001" cy="36952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B7F30-BAB8-4598-9482-DC1F677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3FAE354-77C0-4357-97D0-2B712FF4495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C08D0-2BD5-4501-A37C-2057F1EF52E6}"/>
              </a:ext>
            </a:extLst>
          </p:cNvPr>
          <p:cNvSpPr txBox="1"/>
          <p:nvPr/>
        </p:nvSpPr>
        <p:spPr>
          <a:xfrm>
            <a:off x="9257249" y="5047208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38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2716D-E3D3-4CAC-99A1-831AE1DA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Undergraduate Assignment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87645-4784-4321-8CBD-E787C7C26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en-US" b="1"/>
              <a:t>Pass Specifications (3.5 points):</a:t>
            </a:r>
          </a:p>
          <a:p>
            <a:r>
              <a:rPr lang="en-US"/>
              <a:t>A title slide including the topic &amp; your name</a:t>
            </a:r>
          </a:p>
          <a:p>
            <a:r>
              <a:rPr lang="en-US"/>
              <a:t>At least 6 content slides presenting instructional material</a:t>
            </a:r>
          </a:p>
          <a:p>
            <a:r>
              <a:rPr lang="en-US"/>
              <a:t>A closing slide that summarizes the important points and states the conclusion</a:t>
            </a:r>
          </a:p>
          <a:p>
            <a:r>
              <a:rPr lang="en-US"/>
              <a:t>At least 4 images/graphics</a:t>
            </a:r>
          </a:p>
          <a:p>
            <a:r>
              <a:rPr lang="en-US"/>
              <a:t>At least 3 different slide layouts used throughout the presentation</a:t>
            </a:r>
          </a:p>
          <a:p>
            <a:r>
              <a:rPr lang="en-US"/>
              <a:t>At least 1 traditional bulleted list  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Animations on at least 2 slides</a:t>
            </a:r>
          </a:p>
          <a:p>
            <a:r>
              <a:rPr lang="en-US"/>
              <a:t>Slide design adheres to the Contrast, Repetition, Alignment and Proximity principles</a:t>
            </a:r>
          </a:p>
          <a:p>
            <a:r>
              <a:rPr lang="en-US"/>
              <a:t>Slides have few spelling or grammar errors</a:t>
            </a:r>
          </a:p>
          <a:p>
            <a:r>
              <a:rPr lang="en-US"/>
              <a:t>Narration on PowerPoint show is clear and easy to hear (quality audio recording)</a:t>
            </a:r>
          </a:p>
          <a:p>
            <a:r>
              <a:rPr lang="en-US"/>
              <a:t>TOTAL SLIDES: 8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B76F6-A48C-4758-AE60-A3B5F2CF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2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AC1B-D57E-43BE-B5BB-5A13BA0C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Undergraduate Assignment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4E10D-4642-4AF9-93DD-3501D2FDD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880"/>
            <a:ext cx="10734040" cy="5140960"/>
          </a:xfrm>
        </p:spPr>
        <p:txBody>
          <a:bodyPr numCol="2">
            <a:normAutofit fontScale="85000" lnSpcReduction="10000"/>
          </a:bodyPr>
          <a:lstStyle/>
          <a:p>
            <a:pPr marL="0" indent="0">
              <a:buNone/>
            </a:pPr>
            <a:r>
              <a:rPr lang="en-US" b="1"/>
              <a:t>High Pass Specifications (5 points):</a:t>
            </a:r>
          </a:p>
          <a:p>
            <a:pPr marL="0" indent="0">
              <a:buNone/>
            </a:pPr>
            <a:r>
              <a:rPr lang="en-US" i="1"/>
              <a:t>Meets ALL the criteria for PASS in addition to the following criteria:</a:t>
            </a:r>
          </a:p>
          <a:p>
            <a:r>
              <a:rPr lang="en-US"/>
              <a:t>At least 10 content slides presenting instructional material</a:t>
            </a:r>
          </a:p>
          <a:p>
            <a:r>
              <a:rPr lang="en-US"/>
              <a:t>At least 6 images/graphics, including an original graphic created using SmartArt</a:t>
            </a:r>
          </a:p>
          <a:p>
            <a:r>
              <a:rPr lang="en-US"/>
              <a:t>Add 1 slide layout to the existing Slide Master, name it '</a:t>
            </a:r>
            <a:r>
              <a:rPr lang="en-US" i="1" err="1"/>
              <a:t>Your_Name</a:t>
            </a:r>
            <a:r>
              <a:rPr lang="en-US" i="1"/>
              <a:t>'</a:t>
            </a:r>
            <a:r>
              <a:rPr lang="en-US"/>
              <a:t>, and use this slide layout for at least 1 slide</a:t>
            </a:r>
          </a:p>
          <a:p>
            <a:r>
              <a:rPr lang="en-US"/>
              <a:t>At least 4 different slide layouts used throughout the presentation, including the slide layout you created     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Slide number appears on all slides</a:t>
            </a:r>
          </a:p>
          <a:p>
            <a:r>
              <a:rPr lang="en-US"/>
              <a:t>File is set up so handouts will print with '</a:t>
            </a:r>
            <a:r>
              <a:rPr lang="en-US" i="1" err="1"/>
              <a:t>Your_Name</a:t>
            </a:r>
            <a:r>
              <a:rPr lang="en-US" i="1"/>
              <a:t>' </a:t>
            </a:r>
            <a:r>
              <a:rPr lang="en-US"/>
              <a:t>in the footer.</a:t>
            </a:r>
          </a:p>
          <a:p>
            <a:r>
              <a:rPr lang="en-US"/>
              <a:t>PowerPoint presentation file includes speaker notes for each slide indicating what the presenter will be doing and saying while the slide is projected. </a:t>
            </a:r>
          </a:p>
          <a:p>
            <a:r>
              <a:rPr lang="en-US"/>
              <a:t>Slides are free of spelling and grammar issues</a:t>
            </a:r>
          </a:p>
          <a:p>
            <a:r>
              <a:rPr lang="en-US"/>
              <a:t>Narration on PowerPoint Show is scripted and well organized</a:t>
            </a:r>
          </a:p>
          <a:p>
            <a:r>
              <a:rPr lang="en-US"/>
              <a:t>TOTAL SLIDES: 12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18D85-8246-4909-9FA3-C229F798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CF157C5-282F-4C93-80F7-CCD7F4A43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8416393" cy="1511306"/>
          </a:xfrm>
          <a:custGeom>
            <a:avLst/>
            <a:gdLst>
              <a:gd name="connsiteX0" fmla="*/ 0 w 8416393"/>
              <a:gd name="connsiteY0" fmla="*/ 0 h 1511306"/>
              <a:gd name="connsiteX1" fmla="*/ 239486 w 8416393"/>
              <a:gd name="connsiteY1" fmla="*/ 0 h 1511306"/>
              <a:gd name="connsiteX2" fmla="*/ 1069788 w 8416393"/>
              <a:gd name="connsiteY2" fmla="*/ 0 h 1511306"/>
              <a:gd name="connsiteX3" fmla="*/ 1209568 w 8416393"/>
              <a:gd name="connsiteY3" fmla="*/ 0 h 1511306"/>
              <a:gd name="connsiteX4" fmla="*/ 1309274 w 8416393"/>
              <a:gd name="connsiteY4" fmla="*/ 0 h 1511306"/>
              <a:gd name="connsiteX5" fmla="*/ 2279356 w 8416393"/>
              <a:gd name="connsiteY5" fmla="*/ 0 h 1511306"/>
              <a:gd name="connsiteX6" fmla="*/ 2405743 w 8416393"/>
              <a:gd name="connsiteY6" fmla="*/ 0 h 1511306"/>
              <a:gd name="connsiteX7" fmla="*/ 2801131 w 8416393"/>
              <a:gd name="connsiteY7" fmla="*/ 0 h 1511306"/>
              <a:gd name="connsiteX8" fmla="*/ 3475531 w 8416393"/>
              <a:gd name="connsiteY8" fmla="*/ 0 h 1511306"/>
              <a:gd name="connsiteX9" fmla="*/ 3870919 w 8416393"/>
              <a:gd name="connsiteY9" fmla="*/ 0 h 1511306"/>
              <a:gd name="connsiteX10" fmla="*/ 7346605 w 8416393"/>
              <a:gd name="connsiteY10" fmla="*/ 0 h 1511306"/>
              <a:gd name="connsiteX11" fmla="*/ 8416393 w 8416393"/>
              <a:gd name="connsiteY11" fmla="*/ 0 h 1511306"/>
              <a:gd name="connsiteX12" fmla="*/ 7718776 w 8416393"/>
              <a:gd name="connsiteY12" fmla="*/ 1511301 h 1511306"/>
              <a:gd name="connsiteX13" fmla="*/ 6648988 w 8416393"/>
              <a:gd name="connsiteY13" fmla="*/ 1511301 h 1511306"/>
              <a:gd name="connsiteX14" fmla="*/ 3870920 w 8416393"/>
              <a:gd name="connsiteY14" fmla="*/ 1511301 h 1511306"/>
              <a:gd name="connsiteX15" fmla="*/ 3870920 w 8416393"/>
              <a:gd name="connsiteY15" fmla="*/ 1511304 h 1511306"/>
              <a:gd name="connsiteX16" fmla="*/ 3475531 w 8416393"/>
              <a:gd name="connsiteY16" fmla="*/ 1511304 h 1511306"/>
              <a:gd name="connsiteX17" fmla="*/ 3475531 w 8416393"/>
              <a:gd name="connsiteY17" fmla="*/ 1511306 h 1511306"/>
              <a:gd name="connsiteX18" fmla="*/ 2405743 w 8416393"/>
              <a:gd name="connsiteY18" fmla="*/ 1511306 h 1511306"/>
              <a:gd name="connsiteX19" fmla="*/ 2403199 w 8416393"/>
              <a:gd name="connsiteY19" fmla="*/ 1511306 h 1511306"/>
              <a:gd name="connsiteX20" fmla="*/ 2288996 w 8416393"/>
              <a:gd name="connsiteY20" fmla="*/ 1511306 h 1511306"/>
              <a:gd name="connsiteX21" fmla="*/ 2279356 w 8416393"/>
              <a:gd name="connsiteY21" fmla="*/ 1511306 h 1511306"/>
              <a:gd name="connsiteX22" fmla="*/ 1333411 w 8416393"/>
              <a:gd name="connsiteY22" fmla="*/ 1511306 h 1511306"/>
              <a:gd name="connsiteX23" fmla="*/ 1309274 w 8416393"/>
              <a:gd name="connsiteY23" fmla="*/ 1511306 h 1511306"/>
              <a:gd name="connsiteX24" fmla="*/ 1219208 w 8416393"/>
              <a:gd name="connsiteY24" fmla="*/ 1511306 h 1511306"/>
              <a:gd name="connsiteX25" fmla="*/ 1209568 w 8416393"/>
              <a:gd name="connsiteY25" fmla="*/ 1511306 h 1511306"/>
              <a:gd name="connsiteX26" fmla="*/ 1069788 w 8416393"/>
              <a:gd name="connsiteY26" fmla="*/ 1511306 h 1511306"/>
              <a:gd name="connsiteX27" fmla="*/ 239486 w 8416393"/>
              <a:gd name="connsiteY27" fmla="*/ 1511306 h 1511306"/>
              <a:gd name="connsiteX28" fmla="*/ 0 w 8416393"/>
              <a:gd name="connsiteY28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16393" h="1511306">
                <a:moveTo>
                  <a:pt x="0" y="0"/>
                </a:moveTo>
                <a:lnTo>
                  <a:pt x="239486" y="0"/>
                </a:lnTo>
                <a:lnTo>
                  <a:pt x="1069788" y="0"/>
                </a:lnTo>
                <a:lnTo>
                  <a:pt x="1209568" y="0"/>
                </a:lnTo>
                <a:lnTo>
                  <a:pt x="1309274" y="0"/>
                </a:lnTo>
                <a:lnTo>
                  <a:pt x="2279356" y="0"/>
                </a:lnTo>
                <a:lnTo>
                  <a:pt x="2405743" y="0"/>
                </a:lnTo>
                <a:lnTo>
                  <a:pt x="2801131" y="0"/>
                </a:lnTo>
                <a:lnTo>
                  <a:pt x="3475531" y="0"/>
                </a:lnTo>
                <a:lnTo>
                  <a:pt x="3870919" y="0"/>
                </a:lnTo>
                <a:lnTo>
                  <a:pt x="7346605" y="0"/>
                </a:lnTo>
                <a:lnTo>
                  <a:pt x="8416393" y="0"/>
                </a:lnTo>
                <a:lnTo>
                  <a:pt x="7718776" y="1511301"/>
                </a:lnTo>
                <a:lnTo>
                  <a:pt x="6648988" y="1511301"/>
                </a:lnTo>
                <a:lnTo>
                  <a:pt x="3870920" y="1511301"/>
                </a:lnTo>
                <a:lnTo>
                  <a:pt x="3870920" y="1511304"/>
                </a:lnTo>
                <a:lnTo>
                  <a:pt x="3475531" y="1511304"/>
                </a:lnTo>
                <a:lnTo>
                  <a:pt x="3475531" y="1511306"/>
                </a:lnTo>
                <a:lnTo>
                  <a:pt x="2405743" y="1511306"/>
                </a:lnTo>
                <a:lnTo>
                  <a:pt x="2403199" y="1511306"/>
                </a:lnTo>
                <a:lnTo>
                  <a:pt x="2288996" y="1511306"/>
                </a:lnTo>
                <a:lnTo>
                  <a:pt x="2279356" y="1511306"/>
                </a:lnTo>
                <a:lnTo>
                  <a:pt x="1333411" y="1511306"/>
                </a:lnTo>
                <a:lnTo>
                  <a:pt x="1309274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106978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7335C-BB85-444B-9E50-2446C7C4D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9884"/>
            <a:ext cx="6754845" cy="109633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Undergraduate Course Tokens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B452B-E205-41EF-8975-8B24C3847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731520"/>
            <a:ext cx="10701507" cy="4254137"/>
          </a:xfrm>
        </p:spPr>
        <p:txBody>
          <a:bodyPr anchor="ctr">
            <a:normAutofit/>
          </a:bodyPr>
          <a:lstStyle/>
          <a:p>
            <a:r>
              <a:rPr lang="en-US" sz="2400"/>
              <a:t>2 late assignment tokens</a:t>
            </a:r>
          </a:p>
          <a:p>
            <a:r>
              <a:rPr lang="en-US" sz="2400"/>
              <a:t>3 assignment revision/redo tokens</a:t>
            </a:r>
          </a:p>
          <a:p>
            <a:r>
              <a:rPr lang="en-US" sz="2400"/>
              <a:t>1 waived blog post token</a:t>
            </a:r>
          </a:p>
          <a:p>
            <a:r>
              <a:rPr lang="en-US" sz="2400"/>
              <a:t>1 waived graded in-class activity token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4A9C5F1-B76A-4908-9A82-8F1CD0FB5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1743" y="5346700"/>
            <a:ext cx="4290257" cy="1511301"/>
          </a:xfrm>
          <a:custGeom>
            <a:avLst/>
            <a:gdLst>
              <a:gd name="connsiteX0" fmla="*/ 697617 w 4290257"/>
              <a:gd name="connsiteY0" fmla="*/ 0 h 1511301"/>
              <a:gd name="connsiteX1" fmla="*/ 4290257 w 4290257"/>
              <a:gd name="connsiteY1" fmla="*/ 0 h 1511301"/>
              <a:gd name="connsiteX2" fmla="*/ 4290257 w 4290257"/>
              <a:gd name="connsiteY2" fmla="*/ 1511301 h 1511301"/>
              <a:gd name="connsiteX3" fmla="*/ 2525897 w 4290257"/>
              <a:gd name="connsiteY3" fmla="*/ 1511301 h 1511301"/>
              <a:gd name="connsiteX4" fmla="*/ 0 w 4290257"/>
              <a:gd name="connsiteY4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257" h="1511301">
                <a:moveTo>
                  <a:pt x="697617" y="0"/>
                </a:moveTo>
                <a:lnTo>
                  <a:pt x="4290257" y="0"/>
                </a:lnTo>
                <a:lnTo>
                  <a:pt x="4290257" y="1511301"/>
                </a:lnTo>
                <a:lnTo>
                  <a:pt x="2525897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77F7B-BCD6-499E-89AF-32410A4F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09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F509C-29D2-3F45-B84F-B7B75716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Setting Up Tokens in Canvas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6A3D33-7475-436D-A515-265E78B00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325819"/>
            <a:ext cx="6780700" cy="42040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6D285-6867-4D1F-976F-22543E0D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52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02133-AFF4-44DB-82FB-475BBCB1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Tracking Tokens in Canvas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AB3D862A-A267-4B7C-B232-B01949405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696" y="1675227"/>
            <a:ext cx="9552608" cy="43941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E7DF3-D369-449D-A6FD-BE93DFCF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58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DC78F-2C55-41C6-92CD-7EF93E1F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Opportunities to Earn Additional Tokens</a:t>
            </a:r>
          </a:p>
        </p:txBody>
      </p:sp>
      <p:pic>
        <p:nvPicPr>
          <p:cNvPr id="9" name="Picture 10" descr="Shape&#10;&#10;Description automatically generated">
            <a:extLst>
              <a:ext uri="{FF2B5EF4-FFF2-40B4-BE49-F238E27FC236}">
                <a16:creationId xmlns:a16="http://schemas.microsoft.com/office/drawing/2014/main" id="{0B63AB42-F789-4ED0-94A2-21208D4F8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58518" y="1063625"/>
            <a:ext cx="4384219" cy="43513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EE1490-FD12-4934-A997-8F679605648F}"/>
              </a:ext>
            </a:extLst>
          </p:cNvPr>
          <p:cNvSpPr txBox="1"/>
          <p:nvPr/>
        </p:nvSpPr>
        <p:spPr>
          <a:xfrm>
            <a:off x="5819548" y="5407706"/>
            <a:ext cx="4384675" cy="3175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D40A4-5A1A-420E-92BF-ED3A84E64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7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E76FC-6150-114F-BFBA-D4E03700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Alternate grading schemes: Bundling</a:t>
            </a:r>
          </a:p>
        </p:txBody>
      </p:sp>
      <p:graphicFrame>
        <p:nvGraphicFramePr>
          <p:cNvPr id="4" name="Content Placeholder 212">
            <a:extLst>
              <a:ext uri="{FF2B5EF4-FFF2-40B4-BE49-F238E27FC236}">
                <a16:creationId xmlns:a16="http://schemas.microsoft.com/office/drawing/2014/main" id="{36FF70A4-AA0E-224A-AC8B-D0C8AAB2C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601511"/>
              </p:ext>
            </p:extLst>
          </p:nvPr>
        </p:nvGraphicFramePr>
        <p:xfrm>
          <a:off x="643467" y="2309074"/>
          <a:ext cx="10905070" cy="312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024">
                  <a:extLst>
                    <a:ext uri="{9D8B030D-6E8A-4147-A177-3AD203B41FA5}">
                      <a16:colId xmlns:a16="http://schemas.microsoft.com/office/drawing/2014/main" val="94525811"/>
                    </a:ext>
                  </a:extLst>
                </a:gridCol>
                <a:gridCol w="1778024">
                  <a:extLst>
                    <a:ext uri="{9D8B030D-6E8A-4147-A177-3AD203B41FA5}">
                      <a16:colId xmlns:a16="http://schemas.microsoft.com/office/drawing/2014/main" val="1003640875"/>
                    </a:ext>
                  </a:extLst>
                </a:gridCol>
                <a:gridCol w="1890792">
                  <a:extLst>
                    <a:ext uri="{9D8B030D-6E8A-4147-A177-3AD203B41FA5}">
                      <a16:colId xmlns:a16="http://schemas.microsoft.com/office/drawing/2014/main" val="292682092"/>
                    </a:ext>
                  </a:extLst>
                </a:gridCol>
                <a:gridCol w="1798009">
                  <a:extLst>
                    <a:ext uri="{9D8B030D-6E8A-4147-A177-3AD203B41FA5}">
                      <a16:colId xmlns:a16="http://schemas.microsoft.com/office/drawing/2014/main" val="4193892895"/>
                    </a:ext>
                  </a:extLst>
                </a:gridCol>
                <a:gridCol w="1882197">
                  <a:extLst>
                    <a:ext uri="{9D8B030D-6E8A-4147-A177-3AD203B41FA5}">
                      <a16:colId xmlns:a16="http://schemas.microsoft.com/office/drawing/2014/main" val="1981332281"/>
                    </a:ext>
                  </a:extLst>
                </a:gridCol>
                <a:gridCol w="1778024">
                  <a:extLst>
                    <a:ext uri="{9D8B030D-6E8A-4147-A177-3AD203B41FA5}">
                      <a16:colId xmlns:a16="http://schemas.microsoft.com/office/drawing/2014/main" val="1032229649"/>
                    </a:ext>
                  </a:extLst>
                </a:gridCol>
              </a:tblGrid>
              <a:tr h="34290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1" i="0">
                          <a:effectLst/>
                          <a:latin typeface="Calibri" panose="020F0502020204030204" pitchFamily="34" charset="0"/>
                        </a:rPr>
                        <a:t>Assignment</a:t>
                      </a: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1" i="0">
                          <a:effectLst/>
                          <a:latin typeface="Calibri" panose="020F0502020204030204" pitchFamily="34" charset="0"/>
                        </a:rPr>
                        <a:t>B- or lower</a:t>
                      </a: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1" i="0"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1" i="0">
                          <a:effectLst/>
                          <a:latin typeface="Calibri" panose="020F0502020204030204" pitchFamily="34" charset="0"/>
                        </a:rPr>
                        <a:t>B+</a:t>
                      </a: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1" i="0">
                          <a:effectLst/>
                          <a:latin typeface="Calibri" panose="020F0502020204030204" pitchFamily="34" charset="0"/>
                        </a:rPr>
                        <a:t>A-</a:t>
                      </a: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1" i="0"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extLst>
                  <a:ext uri="{0D108BD9-81ED-4DB2-BD59-A6C34878D82A}">
                    <a16:rowId xmlns:a16="http://schemas.microsoft.com/office/drawing/2014/main" val="4251107296"/>
                  </a:ext>
                </a:extLst>
              </a:tr>
              <a:tr h="34290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Participation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 rowSpan="4"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See syllabus for details of grade calculation.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Choose 1 to complete for entire course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Choose 1 to complete for entire course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for entire course</a:t>
                      </a:r>
                      <a:endParaRPr lang="en-US" sz="1300" b="0" i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for entire course</a:t>
                      </a:r>
                      <a:endParaRPr lang="en-US" sz="1300" b="0" i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855" marR="100855" marT="50427" marB="50427"/>
                </a:tc>
                <a:extLst>
                  <a:ext uri="{0D108BD9-81ED-4DB2-BD59-A6C34878D82A}">
                    <a16:rowId xmlns:a16="http://schemas.microsoft.com/office/drawing/2014/main" val="2043528959"/>
                  </a:ext>
                </a:extLst>
              </a:tr>
              <a:tr h="34290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Blogs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for entire course</a:t>
                      </a:r>
                      <a:endParaRPr lang="en-US" sz="1300" b="0" i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 for entire course</a:t>
                      </a:r>
                      <a:endParaRPr lang="en-US" sz="1300" b="0" i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855" marR="100855" marT="50427" marB="50427"/>
                </a:tc>
                <a:extLst>
                  <a:ext uri="{0D108BD9-81ED-4DB2-BD59-A6C34878D82A}">
                    <a16:rowId xmlns:a16="http://schemas.microsoft.com/office/drawing/2014/main" val="1597696515"/>
                  </a:ext>
                </a:extLst>
              </a:tr>
              <a:tr h="74632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Produsage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Present concept (design paper)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Concept + execution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Concept + execution + example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Concept + execution + example + reflective critique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extLst>
                  <a:ext uri="{0D108BD9-81ED-4DB2-BD59-A6C34878D82A}">
                    <a16:rowId xmlns:a16="http://schemas.microsoft.com/office/drawing/2014/main" val="3513095460"/>
                  </a:ext>
                </a:extLst>
              </a:tr>
              <a:tr h="1351457">
                <a:tc>
                  <a:txBody>
                    <a:bodyPr/>
                    <a:lstStyle/>
                    <a:p>
                      <a:pPr algn="l" rtl="0" fontAlgn="base">
                        <a:buFont typeface="+mj-lt"/>
                        <a:buAutoNum type="arabicPeriod"/>
                      </a:pP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Community Observation </a:t>
                      </a:r>
                      <a:endParaRPr lang="en-US" sz="1200" b="0" i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base">
                        <a:buFont typeface="+mj-lt"/>
                        <a:buAutoNum type="arabicPeriod" startAt="2"/>
                      </a:pP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Knowledge Sharing &amp; Tracking </a:t>
                      </a:r>
                      <a:endParaRPr lang="en-US" sz="1200" b="0" i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base">
                        <a:buFont typeface="+mj-lt"/>
                        <a:buAutoNum type="arabicPeriod" startAt="3"/>
                      </a:pPr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Personal Learning Network </a:t>
                      </a:r>
                      <a:endParaRPr lang="en-US" sz="1200" b="0" i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0855" marR="100855" marT="50427" marB="50427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0 as full assignment, 3 as concept assignments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1 as full assignment, 2 as concept assignments 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2 as full assignments, 1 as concept assignment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300" b="0" i="0">
                          <a:effectLst/>
                          <a:latin typeface="Calibri" panose="020F0502020204030204" pitchFamily="34" charset="0"/>
                        </a:rPr>
                        <a:t>All 3 as full assignments </a:t>
                      </a:r>
                      <a:endParaRPr lang="en-US" sz="2000" b="0" i="0">
                        <a:effectLst/>
                      </a:endParaRPr>
                    </a:p>
                  </a:txBody>
                  <a:tcPr marL="100855" marR="100855" marT="50427" marB="50427"/>
                </a:tc>
                <a:extLst>
                  <a:ext uri="{0D108BD9-81ED-4DB2-BD59-A6C34878D82A}">
                    <a16:rowId xmlns:a16="http://schemas.microsoft.com/office/drawing/2014/main" val="176559518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7D040-736A-440C-8624-51C9D0A6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73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4D6C-35BC-5040-87BB-7788D4B3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Alternate grading schemes: Mix &amp; match</a:t>
            </a:r>
          </a:p>
        </p:txBody>
      </p:sp>
      <p:pic>
        <p:nvPicPr>
          <p:cNvPr id="5" name="Content Placeholder 4" descr="Chart, diagram&#10;&#10;Description automatically generated">
            <a:extLst>
              <a:ext uri="{FF2B5EF4-FFF2-40B4-BE49-F238E27FC236}">
                <a16:creationId xmlns:a16="http://schemas.microsoft.com/office/drawing/2014/main" id="{EC371015-C368-A24F-83B4-4F21A3D8D3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B46F30-B477-284C-8D24-A3889E02E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Graded via specifications grading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4 (out of 6) one-page papers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Annotated bibliography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Presentation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Peer feedback (3)</a:t>
            </a:r>
          </a:p>
          <a:p>
            <a:r>
              <a:rPr lang="en-US"/>
              <a:t>Graded for points using a rubric: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Final portfolio (35% of grade)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4DDB1-2BBE-4CD6-9FB2-2E0E14F1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16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756D-8FCF-4F56-9879-310C07E8E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/>
              <a:t>Lessons Learned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1E1A7-3FD0-4951-9092-0D86D77C2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US" sz="2400"/>
              <a:t>Clear assignment expectations = Increased student confidence </a:t>
            </a:r>
          </a:p>
          <a:p>
            <a:r>
              <a:rPr lang="en-US" sz="2400"/>
              <a:t>Students submitted strong work no matter which version they completed</a:t>
            </a:r>
          </a:p>
          <a:p>
            <a:r>
              <a:rPr lang="en-US" sz="2400">
                <a:cs typeface="Calibri"/>
              </a:rPr>
              <a:t>Students engaged in greater self-regulation</a:t>
            </a:r>
            <a:endParaRPr lang="en-US" sz="2400"/>
          </a:p>
          <a:p>
            <a:r>
              <a:rPr lang="en-US" sz="2400"/>
              <a:t>Instructors spent less time determining grades and more time providing feedback</a:t>
            </a:r>
          </a:p>
          <a:p>
            <a:r>
              <a:rPr lang="en-US" sz="2400"/>
              <a:t>Students read and attended to feedback</a:t>
            </a:r>
          </a:p>
          <a:p>
            <a:r>
              <a:rPr lang="en-US" sz="2400"/>
              <a:t>Instructors experienced less “grade grubbing”</a:t>
            </a:r>
          </a:p>
          <a:p>
            <a:pPr marL="0" indent="0">
              <a:buNone/>
            </a:pPr>
            <a:r>
              <a:rPr lang="en-US" sz="2400"/>
              <a:t> </a:t>
            </a: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1F3CA-FD9D-4CCE-9F1C-44067583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29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0AA2-B206-4C3F-9ADF-8291B828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/>
              <a:t>Lessons Learned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58518-99EA-49EB-AE2E-6AB6F2EAA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Some undergraduate students</a:t>
            </a:r>
          </a:p>
          <a:p>
            <a:pPr lvl="1"/>
            <a:r>
              <a:rPr lang="en-US"/>
              <a:t>Struggled to adjust to specifications grading on a conceptual level</a:t>
            </a:r>
          </a:p>
          <a:p>
            <a:pPr lvl="1"/>
            <a:r>
              <a:rPr lang="en-US"/>
              <a:t>Tried to negotiate for higher grades without making revisions</a:t>
            </a:r>
          </a:p>
          <a:p>
            <a:pPr marL="0" indent="0">
              <a:buNone/>
            </a:pPr>
            <a:r>
              <a:rPr lang="en-US" sz="2400"/>
              <a:t>As with all course designs, adjustment may be needed after initial implementation.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15C52-4376-4D33-BEE6-F4428721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26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61B2A-A778-5E4F-89EA-4808CF67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your grading gripes?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91702-856B-8148-8EA0-C4B2B3818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5768635"/>
            <a:ext cx="4376651" cy="7955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 them on this </a:t>
            </a:r>
            <a:r>
              <a:rPr lang="en-US" sz="2400" dirty="0"/>
              <a:t>P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adlet: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https://bit.ly/PIE-gripes</a:t>
            </a:r>
            <a:r>
              <a:rPr lang="en-US" sz="2400" dirty="0"/>
              <a:t> 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27D3E77-07BB-4A46-BB4C-7E4200ED2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67678" y="365760"/>
            <a:ext cx="5904448" cy="559446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A7B263-C03C-FA40-96CB-B583EC5F2146}"/>
              </a:ext>
            </a:extLst>
          </p:cNvPr>
          <p:cNvSpPr txBox="1"/>
          <p:nvPr/>
        </p:nvSpPr>
        <p:spPr>
          <a:xfrm>
            <a:off x="9352260" y="5760170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cft.vanderbilt.edu/2012/09/grading-workshop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50FE8-5293-40EE-94E8-1584F61D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48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89115-6B35-8644-B22D-5AAE512F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Using Specs Grading: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Course Level Conversion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5158A-4A8C-444B-ADED-FE47317D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/>
              <a:t>Examine existing grading scheme</a:t>
            </a:r>
          </a:p>
          <a:p>
            <a:pPr lvl="1"/>
            <a:r>
              <a:rPr lang="en-US" sz="2000"/>
              <a:t>Do students need to complete all assignments to pass the course? </a:t>
            </a:r>
          </a:p>
          <a:p>
            <a:pPr lvl="1"/>
            <a:r>
              <a:rPr lang="en-US" sz="2000"/>
              <a:t>How do existing assignments align with course objectives?</a:t>
            </a:r>
          </a:p>
          <a:p>
            <a:pPr lvl="1"/>
            <a:r>
              <a:rPr lang="en-US" sz="2000"/>
              <a:t>Are there different ways to demonstrate mastery of objectives?</a:t>
            </a:r>
          </a:p>
          <a:p>
            <a:pPr lvl="1"/>
            <a:r>
              <a:rPr lang="en-US" sz="2000"/>
              <a:t>Can students have multiple attempts?</a:t>
            </a:r>
          </a:p>
          <a:p>
            <a:pPr lvl="1"/>
            <a:r>
              <a:rPr lang="en-US" sz="2000"/>
              <a:t>Can students skip small/interim assignments?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Choose assignments to convert to specs approach</a:t>
            </a:r>
          </a:p>
          <a:p>
            <a:pPr lvl="1"/>
            <a:r>
              <a:rPr lang="en-US" sz="2000"/>
              <a:t>Start small if you’re unsure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Identify a target grade (e.g., C for undergrads, B for grads)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Determine minimum acceptable demonstration of learning for achieving target</a:t>
            </a:r>
          </a:p>
          <a:p>
            <a:pPr marL="514350" indent="-514350">
              <a:buFont typeface="+mj-lt"/>
              <a:buAutoNum type="arabicPeriod"/>
            </a:pPr>
            <a:endParaRPr lang="en-US" sz="2000"/>
          </a:p>
          <a:p>
            <a:pPr marL="971550" lvl="1" indent="-514350">
              <a:buFont typeface="+mj-lt"/>
              <a:buAutoNum type="arabicPeriod"/>
            </a:pPr>
            <a:endParaRPr lang="en-US" sz="2000"/>
          </a:p>
          <a:p>
            <a:pPr marL="971550" lvl="1" indent="-514350">
              <a:buFont typeface="+mj-lt"/>
              <a:buAutoNum type="arabicPeriod"/>
            </a:pP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597A1-7BE5-4BD4-9949-04B3E680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77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89115-6B35-8644-B22D-5AAE512F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Using Specs Grading: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Assignment Level Conversion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E05158A-4A8C-444B-ADED-FE47317D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/>
              <a:t>Examine existing assignment</a:t>
            </a:r>
          </a:p>
          <a:p>
            <a:pPr lvl="1"/>
            <a:r>
              <a:rPr lang="en-US"/>
              <a:t>Is there already a rubric? Does the rubric provide clear, measurable guidance?</a:t>
            </a:r>
          </a:p>
          <a:p>
            <a:pPr lvl="1"/>
            <a:r>
              <a:rPr lang="en-US"/>
              <a:t>Are there assignment-level objectives? Do they provide guidance?</a:t>
            </a:r>
          </a:p>
          <a:p>
            <a:pPr lvl="1"/>
            <a:r>
              <a:rPr lang="en-US"/>
              <a:t>Identify where students have struggled in the past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Develop / clarify specifications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Choose level(s) or benchmark(s) for meeting specifications</a:t>
            </a:r>
          </a:p>
          <a:p>
            <a:pPr marL="514350" indent="-514350">
              <a:buFont typeface="+mj-lt"/>
              <a:buAutoNum type="arabicPeriod"/>
            </a:pPr>
            <a:endParaRPr lang="en-US" sz="2400"/>
          </a:p>
          <a:p>
            <a:pPr marL="971550" lvl="1" indent="-514350">
              <a:buFont typeface="+mj-lt"/>
              <a:buAutoNum type="arabicPeriod"/>
            </a:pPr>
            <a:endParaRPr lang="en-US"/>
          </a:p>
          <a:p>
            <a:pPr marL="971550" lvl="1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4944D-BC7E-4621-90C5-FB4EDD02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66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EF8E1-6214-6A46-A983-83A5C2633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/>
              <a:t>Talking to your supervising instructor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A2A7AD-70D9-46A8-849C-6FF64C4BCB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256062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AEB0F8D-D894-460B-8C0A-D0BCEE0D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79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2021F-603C-744C-AF55-5E428903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4600"/>
              <a:t>Communicating with students about specs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4422B4-4BA6-4153-BAE7-ACE665459C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722315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7" name="Slide Number Placeholder 66">
            <a:extLst>
              <a:ext uri="{FF2B5EF4-FFF2-40B4-BE49-F238E27FC236}">
                <a16:creationId xmlns:a16="http://schemas.microsoft.com/office/drawing/2014/main" id="{DBD4FE53-C4BA-44B4-8C38-DD490A42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1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8C3A-E588-4CBE-A681-75966D41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09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4541-5C4E-432D-9EA9-7150BE0A1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3947050"/>
            <a:ext cx="9144000" cy="5725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can you apply specifications grading to your course assignments?</a:t>
            </a:r>
          </a:p>
        </p:txBody>
      </p:sp>
      <p:sp>
        <p:nvSpPr>
          <p:cNvPr id="39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45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3AA19-043E-FC44-AFD1-63E40BF95C09}"/>
              </a:ext>
            </a:extLst>
          </p:cNvPr>
          <p:cNvSpPr txBox="1"/>
          <p:nvPr/>
        </p:nvSpPr>
        <p:spPr>
          <a:xfrm>
            <a:off x="5913058" y="998219"/>
            <a:ext cx="62322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Handouts:</a:t>
            </a:r>
          </a:p>
          <a:p>
            <a:r>
              <a:rPr lang="en-US" sz="1600" dirty="0"/>
              <a:t>Specs Grading Planning Guide Course Level – </a:t>
            </a:r>
            <a:r>
              <a:rPr lang="en-US" sz="1600" dirty="0">
                <a:hlinkClick r:id="rId2"/>
              </a:rPr>
              <a:t>https://bit.ly/SGPG_CL</a:t>
            </a:r>
            <a:endParaRPr lang="en-US" sz="1600" dirty="0"/>
          </a:p>
          <a:p>
            <a:r>
              <a:rPr lang="en-US" sz="1600" dirty="0"/>
              <a:t>Specs Grading Planning Guide Assignment Level – </a:t>
            </a:r>
            <a:r>
              <a:rPr lang="en-US" sz="1600" dirty="0">
                <a:hlinkClick r:id="rId3"/>
              </a:rPr>
              <a:t>https://bit.ly/SGPG_AL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1A2BB-1F0D-F94B-A642-96FE7721BD5A}"/>
              </a:ext>
            </a:extLst>
          </p:cNvPr>
          <p:cNvSpPr txBox="1"/>
          <p:nvPr/>
        </p:nvSpPr>
        <p:spPr>
          <a:xfrm>
            <a:off x="7114535" y="6100883"/>
            <a:ext cx="4428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https://</a:t>
            </a:r>
            <a:r>
              <a:rPr lang="en-US" sz="2800" dirty="0" err="1">
                <a:solidFill>
                  <a:schemeClr val="bg1"/>
                </a:solidFill>
              </a:rPr>
              <a:t>bit.ly</a:t>
            </a:r>
            <a:r>
              <a:rPr lang="en-US" sz="2800" dirty="0">
                <a:solidFill>
                  <a:schemeClr val="bg1"/>
                </a:solidFill>
              </a:rPr>
              <a:t>/PIE-possibilities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E762-D687-414A-BDF8-623E1B46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6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723EC-5030-E14A-930F-7D91C3BF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9884"/>
            <a:ext cx="5802656" cy="109633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Thanks for joining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FD4A9-068A-A644-8B9D-855E97E8F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731520"/>
            <a:ext cx="7049305" cy="425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/>
              <a:t>Any questions?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Vanessa Dennen – </a:t>
            </a:r>
            <a:r>
              <a:rPr lang="en-US">
                <a:hlinkClick r:id="rId2"/>
              </a:rPr>
              <a:t>vdennen@fsu.edu</a:t>
            </a:r>
            <a:r>
              <a:rPr lang="en-US"/>
              <a:t> - @</a:t>
            </a:r>
            <a:r>
              <a:rPr lang="en-US" err="1"/>
              <a:t>vdennen</a:t>
            </a:r>
            <a:endParaRPr lang="en-US"/>
          </a:p>
          <a:p>
            <a:pPr marL="0" indent="0">
              <a:buNone/>
            </a:pPr>
            <a:r>
              <a:rPr lang="en-US"/>
              <a:t>Lauren Bagdy – </a:t>
            </a:r>
            <a:r>
              <a:rPr lang="en-US">
                <a:hlinkClick r:id="rId3"/>
              </a:rPr>
              <a:t>Lbagdy@fsu.edu</a:t>
            </a:r>
            <a:r>
              <a:rPr lang="en-US"/>
              <a:t> - @</a:t>
            </a:r>
            <a:r>
              <a:rPr lang="en-US" err="1"/>
              <a:t>laurenbagdy</a:t>
            </a:r>
            <a:endParaRPr lang="en-US"/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A7CF4B06-9243-4B2E-990C-C6067494F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340" y="1309888"/>
            <a:ext cx="3097399" cy="30973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739E0-DDDD-476D-8D5E-4A171414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">
            <a:extLst>
              <a:ext uri="{FF2B5EF4-FFF2-40B4-BE49-F238E27FC236}">
                <a16:creationId xmlns:a16="http://schemas.microsoft.com/office/drawing/2014/main" id="{B88D5EEA-89FD-E547-B92A-F152266E4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464" r="-1" b="3038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A079C-8409-6146-A437-096D1B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dirty="0"/>
              <a:t>Vanessa’s grading gripe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52A98E-7E47-4F2C-BE96-5C712BA9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The assignment that makes you go </a:t>
            </a:r>
            <a:r>
              <a:rPr lang="en-US" sz="2400" dirty="0" err="1"/>
              <a:t>hmmmm</a:t>
            </a:r>
            <a:r>
              <a:rPr lang="en-US" sz="24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E3B2DD-690A-486A-A3A2-78A98A83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79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7ED8-634F-3B4E-82A7-2A785B94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Lauren’s grading gripe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EBB3-2835-F742-8AC9-45BAE95D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E458BE-6D23-4D77-BD77-5AFC3B598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548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FF7523-B092-479F-BE43-4C91F34369F4}"/>
              </a:ext>
            </a:extLst>
          </p:cNvPr>
          <p:cNvSpPr txBox="1"/>
          <p:nvPr/>
        </p:nvSpPr>
        <p:spPr>
          <a:xfrm>
            <a:off x="9857707" y="6657945"/>
            <a:ext cx="233429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252-FD76-4409-8255-D76964A5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8E67-0368-4917-BCFD-719B8DE8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US"/>
              <a:t>What is Specifications Grading?</a:t>
            </a:r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53A8B-0545-43B9-8647-3B5EE4F7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467" y="2985088"/>
            <a:ext cx="6282169" cy="32157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A form of competency-based learning ("specs")</a:t>
            </a:r>
          </a:p>
          <a:p>
            <a:r>
              <a:rPr lang="en-US" sz="2400"/>
              <a:t>Assignments graded on a pass/fail basis</a:t>
            </a:r>
          </a:p>
          <a:p>
            <a:pPr lvl="1"/>
            <a:r>
              <a:rPr lang="en-US"/>
              <a:t>Competencies fully met or not fully met</a:t>
            </a:r>
          </a:p>
          <a:p>
            <a:pPr lvl="1"/>
            <a:r>
              <a:rPr lang="en-US"/>
              <a:t>Competencies met ≠ perfect</a:t>
            </a:r>
          </a:p>
          <a:p>
            <a:r>
              <a:rPr lang="en-US" sz="2400"/>
              <a:t>Final letter grade corresponds to competencies demonstrated</a:t>
            </a:r>
          </a:p>
        </p:txBody>
      </p:sp>
      <p:pic>
        <p:nvPicPr>
          <p:cNvPr id="7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AD04796D-07BD-4F88-9DAE-E8B09FE97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34" y="2480470"/>
            <a:ext cx="2281088" cy="34177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5E48E-9DA9-4112-A30B-0570C6FE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3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63D1-BA69-8C49-8388-C7ED2597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How Specifications Grading Works (1)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6" descr="Onboarding">
            <a:extLst>
              <a:ext uri="{FF2B5EF4-FFF2-40B4-BE49-F238E27FC236}">
                <a16:creationId xmlns:a16="http://schemas.microsoft.com/office/drawing/2014/main" id="{E0F7B560-7D7B-40EE-804A-BF228BFAC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52C2B-D250-434E-B6FA-88904A312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Assignment descriptions include clear specifications for student work</a:t>
            </a:r>
          </a:p>
          <a:p>
            <a:pPr marL="0" indent="0">
              <a:buNone/>
            </a:pPr>
            <a:r>
              <a:rPr lang="en-US" sz="2400" dirty="0"/>
              <a:t>Students follow specifications when completing work</a:t>
            </a:r>
          </a:p>
          <a:p>
            <a:pPr marL="0" indent="0">
              <a:buNone/>
            </a:pPr>
            <a:r>
              <a:rPr lang="en-US" sz="2400" dirty="0"/>
              <a:t>Grading is based on whether specifications are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BA370-A8AE-4AAD-8E0A-649127DF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64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D148-C163-1C4E-BA0F-407C12B2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specifications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51792-F041-5541-BFFB-3CFBB8C4D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5042DF27-5A15-2741-9803-C9384BF6A4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06" y="2505075"/>
            <a:ext cx="3456551" cy="36845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506809-0578-B04D-862E-D3FB80448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NOT This</a:t>
            </a:r>
          </a:p>
        </p:txBody>
      </p:sp>
      <p:pic>
        <p:nvPicPr>
          <p:cNvPr id="11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4B000CE-ED6D-9343-BE3E-AC375183BB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45175" y="2505075"/>
            <a:ext cx="4037238" cy="368458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7344A7-C757-CD49-A225-12E25DECC58B}"/>
              </a:ext>
            </a:extLst>
          </p:cNvPr>
          <p:cNvSpPr txBox="1"/>
          <p:nvPr/>
        </p:nvSpPr>
        <p:spPr>
          <a:xfrm>
            <a:off x="6745175" y="6189663"/>
            <a:ext cx="4037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drawingonmath.blogspot.com/2016/05/follow-up-standards-based-grading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5A393-71D7-224F-9F87-721055D5A044}"/>
              </a:ext>
            </a:extLst>
          </p:cNvPr>
          <p:cNvSpPr txBox="1"/>
          <p:nvPr/>
        </p:nvSpPr>
        <p:spPr>
          <a:xfrm>
            <a:off x="950799" y="6261998"/>
            <a:ext cx="5046776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Pope, L., Parker, H. B., &amp; </a:t>
            </a:r>
            <a:r>
              <a:rPr lang="en-US" sz="1050" dirty="0" err="1"/>
              <a:t>Ultsch</a:t>
            </a:r>
            <a:r>
              <a:rPr lang="en-US" sz="1050" dirty="0"/>
              <a:t>, S. (2020). Assessment of specifications grading in an undergraduate dietetics course. </a:t>
            </a:r>
            <a:r>
              <a:rPr lang="en-US" sz="1050" i="1" dirty="0"/>
              <a:t>Journal of Nutrition Education and Behavior, 52</a:t>
            </a:r>
            <a:r>
              <a:rPr lang="en-US" sz="1050" dirty="0"/>
              <a:t>(4), 439-446. </a:t>
            </a:r>
            <a:r>
              <a:rPr lang="en-US" sz="1050" dirty="0">
                <a:hlinkClick r:id="rId6"/>
              </a:rPr>
              <a:t>https://doi.org/https://doi.org/10.1016/j.jneb.2019.07.017</a:t>
            </a:r>
            <a:r>
              <a:rPr lang="en-US" sz="1050" dirty="0"/>
              <a:t> </a:t>
            </a:r>
          </a:p>
          <a:p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3542C8-7747-4E6D-94BD-72B9EA53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8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4304C-5770-DE47-973F-A7194E158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Specifications Grading Works (2)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419CE4F-08FA-BA46-91DB-4DCCB0F2E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7" y="57299"/>
            <a:ext cx="6443663" cy="68007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B2748B-0527-4648-9ED9-5652A8FC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E354-77C0-4357-97D0-2B712FF449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1757</Words>
  <Application>Microsoft Macintosh PowerPoint</Application>
  <PresentationFormat>Widescreen</PresentationFormat>
  <Paragraphs>289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Let’s Discuss Specifications Grading</vt:lpstr>
      <vt:lpstr>Let’s Get Acquainted!  </vt:lpstr>
      <vt:lpstr>What are your grading gripes?</vt:lpstr>
      <vt:lpstr>Vanessa’s grading gripe</vt:lpstr>
      <vt:lpstr>Lauren’s grading gripe</vt:lpstr>
      <vt:lpstr>What is Specifications Grading?</vt:lpstr>
      <vt:lpstr>How Specifications Grading Works (1)</vt:lpstr>
      <vt:lpstr>Example of specifications</vt:lpstr>
      <vt:lpstr>How Specifications Grading Works (2)</vt:lpstr>
      <vt:lpstr>Got Tokens?</vt:lpstr>
      <vt:lpstr>Why Specifications Grading?</vt:lpstr>
      <vt:lpstr>How accurate are grades?</vt:lpstr>
      <vt:lpstr>Our experience with specs grading</vt:lpstr>
      <vt:lpstr>What do students think?</vt:lpstr>
      <vt:lpstr>Student feedback</vt:lpstr>
      <vt:lpstr>How ready is your course for specs?</vt:lpstr>
      <vt:lpstr>Undergraduate Course Overview </vt:lpstr>
      <vt:lpstr>Undergraduate Course Assignment Overview</vt:lpstr>
      <vt:lpstr>Undergraduate Assignment Example</vt:lpstr>
      <vt:lpstr>Undergraduate Assignment Example</vt:lpstr>
      <vt:lpstr>Undergraduate Assignment Example</vt:lpstr>
      <vt:lpstr>Undergraduate Course Tokens</vt:lpstr>
      <vt:lpstr>Setting Up Tokens in Canvas</vt:lpstr>
      <vt:lpstr>Tracking Tokens in Canvas</vt:lpstr>
      <vt:lpstr>Opportunities to Earn Additional Tokens</vt:lpstr>
      <vt:lpstr>Alternate grading schemes: Bundling</vt:lpstr>
      <vt:lpstr>Alternate grading schemes: Mix &amp; match</vt:lpstr>
      <vt:lpstr>Lessons Learned</vt:lpstr>
      <vt:lpstr>Lessons Learned</vt:lpstr>
      <vt:lpstr>Using Specs Grading:  Course Level Conversion</vt:lpstr>
      <vt:lpstr>Using Specs Grading:  Assignment Level Conversion</vt:lpstr>
      <vt:lpstr>Talking to your supervising instructor</vt:lpstr>
      <vt:lpstr>Communicating with students about specs</vt:lpstr>
      <vt:lpstr>Discussion</vt:lpstr>
      <vt:lpstr>Thanks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Shifting to Specifications Grading: Two Design Cases</dc:title>
  <dc:creator> </dc:creator>
  <cp:lastModifiedBy>Lauren Bagdy</cp:lastModifiedBy>
  <cp:revision>2</cp:revision>
  <cp:lastPrinted>2020-04-14T17:40:06Z</cp:lastPrinted>
  <dcterms:created xsi:type="dcterms:W3CDTF">2020-04-10T21:49:13Z</dcterms:created>
  <dcterms:modified xsi:type="dcterms:W3CDTF">2021-09-01T15:09:31Z</dcterms:modified>
</cp:coreProperties>
</file>