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orsiva"/>
      <p:regular r:id="rId21"/>
      <p:bold r:id="rId22"/>
      <p:italic r:id="rId23"/>
      <p:boldItalic r:id="rId24"/>
    </p:embeddedFont>
    <p:embeddedFont>
      <p:font typeface="Old Standard TT"/>
      <p:regular r:id="rId25"/>
      <p:bold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orsiva-bold.fntdata"/><Relationship Id="rId21" Type="http://schemas.openxmlformats.org/officeDocument/2006/relationships/font" Target="fonts/Corsiva-regular.fntdata"/><Relationship Id="rId24" Type="http://schemas.openxmlformats.org/officeDocument/2006/relationships/font" Target="fonts/Corsiva-boldItalic.fntdata"/><Relationship Id="rId23" Type="http://schemas.openxmlformats.org/officeDocument/2006/relationships/font" Target="fonts/Corsi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ldStandardTT-bold.fntdata"/><Relationship Id="rId25" Type="http://schemas.openxmlformats.org/officeDocument/2006/relationships/font" Target="fonts/OldStandardTT-regular.fntdata"/><Relationship Id="rId27" Type="http://schemas.openxmlformats.org/officeDocument/2006/relationships/font" Target="fonts/OldStandardT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770d4d39f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770d4d39f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770d4d39f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770d4d39f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770d4d39f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770d4d39f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770d4d39f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770d4d39f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653c0ba5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653c0ba5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770d4d39f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770d4d39f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770d4d39f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770d4d39f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770d4d39f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770d4d39f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06892ec8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06892ec8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770d4d39f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770d4d39f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770d4d39f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770d4d39f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770d4d39f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770d4d39f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770d4d39f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770d4d39f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770d4d39f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770d4d39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canvas.fsu.edu/courses/130419" TargetMode="External"/><Relationship Id="rId4" Type="http://schemas.openxmlformats.org/officeDocument/2006/relationships/hyperlink" Target="https://pie.fsu.edu/" TargetMode="External"/><Relationship Id="rId5" Type="http://schemas.openxmlformats.org/officeDocument/2006/relationships/hyperlink" Target="mailto:pro-teaching@fsu.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43500" y="1893300"/>
            <a:ext cx="34878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Conflict in the Classroom</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0" y="0"/>
            <a:ext cx="51435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8" name="Google Shape;118;p2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9" name="Google Shape;119;p22"/>
          <p:cNvPicPr preferRelativeResize="0"/>
          <p:nvPr/>
        </p:nvPicPr>
        <p:blipFill>
          <a:blip r:embed="rId3">
            <a:alphaModFix/>
          </a:blip>
          <a:stretch>
            <a:fillRect/>
          </a:stretch>
        </p:blipFill>
        <p:spPr>
          <a:xfrm>
            <a:off x="2329496" y="0"/>
            <a:ext cx="4485008"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1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5" name="Google Shape;125;p2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3"/>
          <p:cNvPicPr preferRelativeResize="0"/>
          <p:nvPr/>
        </p:nvPicPr>
        <p:blipFill>
          <a:blip r:embed="rId3">
            <a:alphaModFix/>
          </a:blip>
          <a:stretch>
            <a:fillRect/>
          </a:stretch>
        </p:blipFill>
        <p:spPr>
          <a:xfrm>
            <a:off x="2351298" y="0"/>
            <a:ext cx="4441404"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2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Actions To Take After Intense Conflict</a:t>
            </a:r>
            <a:endParaRPr/>
          </a:p>
        </p:txBody>
      </p:sp>
      <p:sp>
        <p:nvSpPr>
          <p:cNvPr id="132" name="Google Shape;132;p2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Thank your students for engaging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Follow up after class with any students who seemed particularly distressed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Invite all of your students to your office hours for further discussion of the topic(s) if they are concerned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Email the department chair and/or undergraduate director - our own Adam Gaiser - if anything seems to get particularly out of hand. Explain what happened and what steps you took to resolve it. Better to over-communicate than under-communicate.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Teaching Online Changes Things</a:t>
            </a:r>
            <a:endParaRPr/>
          </a:p>
        </p:txBody>
      </p:sp>
      <p:sp>
        <p:nvSpPr>
          <p:cNvPr id="138" name="Google Shape;138;p2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70-93% of communication is nonverbal. This means that any of your communication with your students where they cannot see you is *severely* hampered. This extends from emails to discussion boards to days your camera might not be working. Where in a synchronous, in-class lecture a student might make a problematic comments and you gently correct them or change the topic, that gentleness can easily be lost when your students are missing 70-93% of the data they use to determine how they are being treated. This is going to require greater intentionality with the language that you use.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Need Further Help?</a:t>
            </a:r>
            <a:endParaRPr/>
          </a:p>
        </p:txBody>
      </p:sp>
      <p:sp>
        <p:nvSpPr>
          <p:cNvPr id="144" name="Google Shape;144;p26"/>
          <p:cNvSpPr txBox="1"/>
          <p:nvPr>
            <p:ph idx="1" type="body"/>
          </p:nvPr>
        </p:nvSpPr>
        <p:spPr>
          <a:xfrm>
            <a:off x="311700" y="1171600"/>
            <a:ext cx="8520600" cy="33972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lang="en"/>
              <a:t>TA Community Support Site on Canvas: </a:t>
            </a:r>
            <a:r>
              <a:rPr lang="en" u="sng">
                <a:solidFill>
                  <a:schemeClr val="hlink"/>
                </a:solidFill>
                <a:hlinkClick r:id="rId3"/>
              </a:rPr>
              <a:t>https://canvas.fsu.edu/courses/130419</a:t>
            </a:r>
            <a:endParaRPr/>
          </a:p>
          <a:p>
            <a:pPr indent="0" lvl="0" marL="0" rtl="0" algn="l">
              <a:spcBef>
                <a:spcPts val="1200"/>
              </a:spcBef>
              <a:spcAft>
                <a:spcPts val="0"/>
              </a:spcAft>
              <a:buNone/>
            </a:pPr>
            <a:r>
              <a:rPr lang="en"/>
              <a:t>PIE Coffee Hour and Teaching Workshop Series: </a:t>
            </a:r>
            <a:r>
              <a:rPr lang="en" u="sng">
                <a:solidFill>
                  <a:schemeClr val="hlink"/>
                </a:solidFill>
                <a:hlinkClick r:id="rId4"/>
              </a:rPr>
              <a:t>https://pie.fsu.edu/</a:t>
            </a:r>
            <a:endParaRPr/>
          </a:p>
          <a:p>
            <a:pPr indent="0" lvl="0" marL="0" rtl="0" algn="l">
              <a:spcBef>
                <a:spcPts val="1200"/>
              </a:spcBef>
              <a:spcAft>
                <a:spcPts val="0"/>
              </a:spcAft>
              <a:buNone/>
            </a:pPr>
            <a:r>
              <a:rPr lang="en"/>
              <a:t>FSU’s Center for the Advancement of Teaching: </a:t>
            </a:r>
            <a:r>
              <a:rPr lang="en" u="sng">
                <a:solidFill>
                  <a:schemeClr val="hlink"/>
                </a:solidFill>
                <a:hlinkClick r:id="rId5"/>
              </a:rPr>
              <a:t>pro-teaching@fsu.edu</a:t>
            </a:r>
            <a:endParaRPr/>
          </a:p>
          <a:p>
            <a:pPr indent="0" lvl="0" marL="0" rtl="0" algn="l">
              <a:spcBef>
                <a:spcPts val="1200"/>
              </a:spcBef>
              <a:spcAft>
                <a:spcPts val="0"/>
              </a:spcAft>
              <a:buNone/>
            </a:pPr>
            <a:r>
              <a:rPr lang="en"/>
              <a:t>Questions for me now?</a:t>
            </a:r>
            <a:endParaRPr/>
          </a:p>
          <a:p>
            <a:pPr indent="0" lvl="0" marL="0" rtl="0" algn="l">
              <a:spcBef>
                <a:spcPts val="1200"/>
              </a:spcBef>
              <a:spcAft>
                <a:spcPts val="1200"/>
              </a:spcAft>
              <a:buNone/>
            </a:pPr>
            <a:r>
              <a:t/>
            </a:r>
            <a:endParaRPr>
              <a:solidFill>
                <a:srgbClr val="2C2A29"/>
              </a:solidFill>
              <a:highlight>
                <a:srgbClr val="CEB888"/>
              </a:highligh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10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1000"/>
                                        <p:tgtEl>
                                          <p:spTgt spid="1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1000"/>
                                        <p:tgtEl>
                                          <p:spTgt spid="1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Effect filter="fade" transition="in">
                                      <p:cBhvr>
                                        <p:cTn dur="1000"/>
                                        <p:tgtEl>
                                          <p:spTgt spid="14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0" name="Google Shape;150;p27"/>
          <p:cNvSpPr txBox="1"/>
          <p:nvPr>
            <p:ph idx="1" type="body"/>
          </p:nvPr>
        </p:nvSpPr>
        <p:spPr>
          <a:xfrm>
            <a:off x="311700" y="206900"/>
            <a:ext cx="8520600" cy="412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7200">
              <a:latin typeface="Corsiva"/>
              <a:ea typeface="Corsiva"/>
              <a:cs typeface="Corsiva"/>
              <a:sym typeface="Corsiva"/>
            </a:endParaRPr>
          </a:p>
          <a:p>
            <a:pPr indent="0" lvl="0" marL="0" rtl="0" algn="ctr">
              <a:spcBef>
                <a:spcPts val="1200"/>
              </a:spcBef>
              <a:spcAft>
                <a:spcPts val="1200"/>
              </a:spcAft>
              <a:buNone/>
            </a:pPr>
            <a:r>
              <a:rPr lang="en" sz="10600">
                <a:latin typeface="Corsiva"/>
                <a:ea typeface="Corsiva"/>
                <a:cs typeface="Corsiva"/>
                <a:sym typeface="Corsiva"/>
              </a:rPr>
              <a:t>Fin</a:t>
            </a:r>
            <a:endParaRPr sz="10600">
              <a:latin typeface="Corsiva"/>
              <a:ea typeface="Corsiva"/>
              <a:cs typeface="Corsiva"/>
              <a:sym typeface="Corsi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Today we’ll cover:</a:t>
            </a:r>
            <a:endParaRPr/>
          </a:p>
        </p:txBody>
      </p:sp>
      <p:sp>
        <p:nvSpPr>
          <p:cNvPr id="67" name="Google Shape;67;p1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Stakes Of Conflict Management</a:t>
            </a:r>
            <a:endParaRPr/>
          </a:p>
          <a:p>
            <a:pPr indent="-342900" lvl="0" marL="457200" rtl="0" algn="l">
              <a:spcBef>
                <a:spcPts val="0"/>
              </a:spcBef>
              <a:spcAft>
                <a:spcPts val="0"/>
              </a:spcAft>
              <a:buSzPts val="1800"/>
              <a:buChar char="●"/>
            </a:pPr>
            <a:r>
              <a:rPr lang="en"/>
              <a:t>Preparations You Can Make Before Anticipated Conflict</a:t>
            </a:r>
            <a:endParaRPr/>
          </a:p>
          <a:p>
            <a:pPr indent="-342900" lvl="0" marL="457200" rtl="0" algn="l">
              <a:spcBef>
                <a:spcPts val="0"/>
              </a:spcBef>
              <a:spcAft>
                <a:spcPts val="0"/>
              </a:spcAft>
              <a:buSzPts val="1800"/>
              <a:buChar char="●"/>
            </a:pPr>
            <a:r>
              <a:rPr lang="en"/>
              <a:t>Strategies For In The Moment Conflict Resolution</a:t>
            </a:r>
            <a:endParaRPr/>
          </a:p>
          <a:p>
            <a:pPr indent="-342900" lvl="0" marL="457200" rtl="0" algn="l">
              <a:spcBef>
                <a:spcPts val="0"/>
              </a:spcBef>
              <a:spcAft>
                <a:spcPts val="0"/>
              </a:spcAft>
              <a:buSzPts val="1800"/>
              <a:buChar char="●"/>
            </a:pPr>
            <a:r>
              <a:rPr lang="en"/>
              <a:t>Actions To Take After Intense Conflict</a:t>
            </a:r>
            <a:endParaRPr/>
          </a:p>
        </p:txBody>
      </p:sp>
      <p:pic>
        <p:nvPicPr>
          <p:cNvPr id="68" name="Google Shape;68;p14"/>
          <p:cNvPicPr preferRelativeResize="0"/>
          <p:nvPr/>
        </p:nvPicPr>
        <p:blipFill>
          <a:blip r:embed="rId3">
            <a:alphaModFix/>
          </a:blip>
          <a:stretch>
            <a:fillRect/>
          </a:stretch>
        </p:blipFill>
        <p:spPr>
          <a:xfrm>
            <a:off x="5432725" y="0"/>
            <a:ext cx="3711276" cy="1565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animEffect filter="fade" transition="in">
                                      <p:cBhvr>
                                        <p:cTn dur="1000"/>
                                        <p:tgtEl>
                                          <p:spTgt spid="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animEffect filter="fade" transition="in">
                                      <p:cBhvr>
                                        <p:cTn dur="1000"/>
                                        <p:tgtEl>
                                          <p:spTgt spid="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animEffect filter="fade" transition="in">
                                      <p:cBhvr>
                                        <p:cTn dur="1000"/>
                                        <p:tgtEl>
                                          <p:spTgt spid="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xEl>
                                              <p:pRg end="3" st="3"/>
                                            </p:txEl>
                                          </p:spTgt>
                                        </p:tgtEl>
                                        <p:attrNameLst>
                                          <p:attrName>style.visibility</p:attrName>
                                        </p:attrNameLst>
                                      </p:cBhvr>
                                      <p:to>
                                        <p:strVal val="visible"/>
                                      </p:to>
                                    </p:set>
                                    <p:animEffect filter="fade" transition="in">
                                      <p:cBhvr>
                                        <p:cTn dur="1000"/>
                                        <p:tgtEl>
                                          <p:spTgt spid="6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Stakes Of Conflict Management</a:t>
            </a:r>
            <a:endParaRPr/>
          </a:p>
        </p:txBody>
      </p:sp>
      <p:sp>
        <p:nvSpPr>
          <p:cNvPr id="74" name="Google Shape;74;p1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Reputation of your Department</a:t>
            </a:r>
            <a:endParaRPr/>
          </a:p>
          <a:p>
            <a:pPr indent="-342900" lvl="0" marL="457200" rtl="0" algn="l">
              <a:spcBef>
                <a:spcPts val="0"/>
              </a:spcBef>
              <a:spcAft>
                <a:spcPts val="0"/>
              </a:spcAft>
              <a:buSzPts val="1800"/>
              <a:buChar char="●"/>
            </a:pPr>
            <a:r>
              <a:rPr lang="en"/>
              <a:t>Your Students’ Willingness/Ability to Learn</a:t>
            </a:r>
            <a:endParaRPr/>
          </a:p>
          <a:p>
            <a:pPr indent="-342900" lvl="0" marL="457200" rtl="0" algn="l">
              <a:spcBef>
                <a:spcPts val="0"/>
              </a:spcBef>
              <a:spcAft>
                <a:spcPts val="0"/>
              </a:spcAft>
              <a:buSzPts val="1800"/>
              <a:buChar char="●"/>
            </a:pPr>
            <a:r>
              <a:rPr lang="en"/>
              <a:t>Your Reputation</a:t>
            </a:r>
            <a:endParaRPr/>
          </a:p>
        </p:txBody>
      </p:sp>
      <p:pic>
        <p:nvPicPr>
          <p:cNvPr id="75" name="Google Shape;75;p15"/>
          <p:cNvPicPr preferRelativeResize="0"/>
          <p:nvPr/>
        </p:nvPicPr>
        <p:blipFill>
          <a:blip r:embed="rId3">
            <a:alphaModFix/>
          </a:blip>
          <a:stretch>
            <a:fillRect/>
          </a:stretch>
        </p:blipFill>
        <p:spPr>
          <a:xfrm>
            <a:off x="5581877" y="1118600"/>
            <a:ext cx="3562125" cy="3871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1000"/>
                                        <p:tgtEl>
                                          <p:spTgt spid="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1000"/>
                                        <p:tgtEl>
                                          <p:spTgt spid="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animEffect filter="fade" transition="in">
                                      <p:cBhvr>
                                        <p:cTn dur="1000"/>
                                        <p:tgtEl>
                                          <p:spTgt spid="7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sz="2700"/>
              <a:t>Managing Hot Moments In The Classroom</a:t>
            </a:r>
            <a:endParaRPr sz="2700"/>
          </a:p>
        </p:txBody>
      </p:sp>
      <p:sp>
        <p:nvSpPr>
          <p:cNvPr id="81" name="Google Shape;81;p16"/>
          <p:cNvSpPr txBox="1"/>
          <p:nvPr>
            <p:ph idx="1" type="body"/>
          </p:nvPr>
        </p:nvSpPr>
        <p:spPr>
          <a:xfrm>
            <a:off x="311700" y="1058225"/>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t>“‘We were ten weeks into Introduction to Afro-Am and were discussing Louis Farrakhan,’ a young instructor told me. ‘Near the end of section, a very smart Jewish woman said, ‘Only uneducated black men would believe in Farrakhan.’ Six black men in the class turned on her and attacked. ‘Class ended, and she ran out of the room, down the hall, in tears.’</a:t>
            </a:r>
            <a:endParaRPr sz="1300"/>
          </a:p>
          <a:p>
            <a:pPr indent="0" lvl="0" marL="0" rtl="0" algn="l">
              <a:spcBef>
                <a:spcPts val="0"/>
              </a:spcBef>
              <a:spcAft>
                <a:spcPts val="0"/>
              </a:spcAft>
              <a:buClr>
                <a:schemeClr val="dk1"/>
              </a:buClr>
              <a:buSzPts val="1100"/>
              <a:buFont typeface="Arial"/>
              <a:buNone/>
            </a:pPr>
            <a:r>
              <a:t/>
            </a:r>
            <a:endParaRPr sz="1300"/>
          </a:p>
          <a:p>
            <a:pPr indent="0" lvl="0" marL="0" rtl="0" algn="l">
              <a:spcBef>
                <a:spcPts val="0"/>
              </a:spcBef>
              <a:spcAft>
                <a:spcPts val="0"/>
              </a:spcAft>
              <a:buClr>
                <a:schemeClr val="dk1"/>
              </a:buClr>
              <a:buSzPts val="1100"/>
              <a:buFont typeface="Arial"/>
              <a:buNone/>
            </a:pPr>
            <a:r>
              <a:rPr lang="en" sz="1300"/>
              <a:t>‘I went after her and told her that if she was ever going to understand this stuff she had to go back the next time and listen very hard to what those guys, highly educated, say about why they might believe in Farrakhan.’</a:t>
            </a:r>
            <a:endParaRPr sz="1300"/>
          </a:p>
          <a:p>
            <a:pPr indent="0" lvl="0" marL="0" rtl="0" algn="l">
              <a:spcBef>
                <a:spcPts val="0"/>
              </a:spcBef>
              <a:spcAft>
                <a:spcPts val="0"/>
              </a:spcAft>
              <a:buClr>
                <a:schemeClr val="dk1"/>
              </a:buClr>
              <a:buSzPts val="1100"/>
              <a:buFont typeface="Arial"/>
              <a:buNone/>
            </a:pPr>
            <a:r>
              <a:t/>
            </a:r>
            <a:endParaRPr sz="1300"/>
          </a:p>
          <a:p>
            <a:pPr indent="0" lvl="0" marL="0" rtl="0" algn="l">
              <a:spcBef>
                <a:spcPts val="0"/>
              </a:spcBef>
              <a:spcAft>
                <a:spcPts val="0"/>
              </a:spcAft>
              <a:buClr>
                <a:schemeClr val="dk1"/>
              </a:buClr>
              <a:buSzPts val="1100"/>
              <a:buFont typeface="Arial"/>
              <a:buNone/>
            </a:pPr>
            <a:r>
              <a:rPr lang="en" sz="1300"/>
              <a:t>‘I then went back into the classroom. Luckily the men were still there, still talking about the incident. I told them that if they were ever going to get it, they had to listen very hard to why a Jewish woman might think that only the uneducated would believe in Farrakhan.’</a:t>
            </a:r>
            <a:endParaRPr sz="1300"/>
          </a:p>
          <a:p>
            <a:pPr indent="0" lvl="0" marL="0" rtl="0" algn="l">
              <a:spcBef>
                <a:spcPts val="0"/>
              </a:spcBef>
              <a:spcAft>
                <a:spcPts val="0"/>
              </a:spcAft>
              <a:buClr>
                <a:schemeClr val="dk1"/>
              </a:buClr>
              <a:buSzPts val="1100"/>
              <a:buFont typeface="Arial"/>
              <a:buNone/>
            </a:pPr>
            <a:r>
              <a:t/>
            </a:r>
            <a:endParaRPr sz="1300"/>
          </a:p>
          <a:p>
            <a:pPr indent="0" lvl="0" marL="0" rtl="0" algn="l">
              <a:spcBef>
                <a:spcPts val="0"/>
              </a:spcBef>
              <a:spcAft>
                <a:spcPts val="0"/>
              </a:spcAft>
              <a:buClr>
                <a:schemeClr val="dk1"/>
              </a:buClr>
              <a:buSzPts val="1100"/>
              <a:buFont typeface="Arial"/>
              <a:buNone/>
            </a:pPr>
            <a:r>
              <a:rPr lang="en" sz="1300"/>
              <a:t>This young man was able to turn a hot moment into a profound learning opportunity for his students. He did it by keeping his head, not taking sides, and letting both groups know that they would gain immeasurably by understanding the arguments of the other side.”</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0" st="0"/>
                                            </p:txEl>
                                          </p:spTgt>
                                        </p:tgtEl>
                                        <p:attrNameLst>
                                          <p:attrName>style.visibility</p:attrName>
                                        </p:attrNameLst>
                                      </p:cBhvr>
                                      <p:to>
                                        <p:strVal val="visible"/>
                                      </p:to>
                                    </p:set>
                                    <p:animEffect filter="fade" transition="in">
                                      <p:cBhvr>
                                        <p:cTn dur="1000"/>
                                        <p:tgtEl>
                                          <p:spTgt spid="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1" st="1"/>
                                            </p:txEl>
                                          </p:spTgt>
                                        </p:tgtEl>
                                        <p:attrNameLst>
                                          <p:attrName>style.visibility</p:attrName>
                                        </p:attrNameLst>
                                      </p:cBhvr>
                                      <p:to>
                                        <p:strVal val="visible"/>
                                      </p:to>
                                    </p:set>
                                    <p:animEffect filter="fade" transition="in">
                                      <p:cBhvr>
                                        <p:cTn dur="1000"/>
                                        <p:tgtEl>
                                          <p:spTgt spid="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2" st="2"/>
                                            </p:txEl>
                                          </p:spTgt>
                                        </p:tgtEl>
                                        <p:attrNameLst>
                                          <p:attrName>style.visibility</p:attrName>
                                        </p:attrNameLst>
                                      </p:cBhvr>
                                      <p:to>
                                        <p:strVal val="visible"/>
                                      </p:to>
                                    </p:set>
                                    <p:animEffect filter="fade" transition="in">
                                      <p:cBhvr>
                                        <p:cTn dur="1000"/>
                                        <p:tgtEl>
                                          <p:spTgt spid="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3" st="3"/>
                                            </p:txEl>
                                          </p:spTgt>
                                        </p:tgtEl>
                                        <p:attrNameLst>
                                          <p:attrName>style.visibility</p:attrName>
                                        </p:attrNameLst>
                                      </p:cBhvr>
                                      <p:to>
                                        <p:strVal val="visible"/>
                                      </p:to>
                                    </p:set>
                                    <p:animEffect filter="fade" transition="in">
                                      <p:cBhvr>
                                        <p:cTn dur="1000"/>
                                        <p:tgtEl>
                                          <p:spTgt spid="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4" st="4"/>
                                            </p:txEl>
                                          </p:spTgt>
                                        </p:tgtEl>
                                        <p:attrNameLst>
                                          <p:attrName>style.visibility</p:attrName>
                                        </p:attrNameLst>
                                      </p:cBhvr>
                                      <p:to>
                                        <p:strVal val="visible"/>
                                      </p:to>
                                    </p:set>
                                    <p:animEffect filter="fade" transition="in">
                                      <p:cBhvr>
                                        <p:cTn dur="1000"/>
                                        <p:tgtEl>
                                          <p:spTgt spid="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5" st="5"/>
                                            </p:txEl>
                                          </p:spTgt>
                                        </p:tgtEl>
                                        <p:attrNameLst>
                                          <p:attrName>style.visibility</p:attrName>
                                        </p:attrNameLst>
                                      </p:cBhvr>
                                      <p:to>
                                        <p:strVal val="visible"/>
                                      </p:to>
                                    </p:set>
                                    <p:animEffect filter="fade" transition="in">
                                      <p:cBhvr>
                                        <p:cTn dur="1000"/>
                                        <p:tgtEl>
                                          <p:spTgt spid="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6" st="6"/>
                                            </p:txEl>
                                          </p:spTgt>
                                        </p:tgtEl>
                                        <p:attrNameLst>
                                          <p:attrName>style.visibility</p:attrName>
                                        </p:attrNameLst>
                                      </p:cBhvr>
                                      <p:to>
                                        <p:strVal val="visible"/>
                                      </p:to>
                                    </p:set>
                                    <p:animEffect filter="fade" transition="in">
                                      <p:cBhvr>
                                        <p:cTn dur="1000"/>
                                        <p:tgtEl>
                                          <p:spTgt spid="8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Preparations You Can Make Before Anticipated Conflict</a:t>
            </a:r>
            <a:endParaRPr/>
          </a:p>
        </p:txBody>
      </p:sp>
      <p:sp>
        <p:nvSpPr>
          <p:cNvPr id="87" name="Google Shape;87;p1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Set classroom goals/expectations</a:t>
            </a:r>
            <a:endParaRPr/>
          </a:p>
          <a:p>
            <a:pPr indent="-342900" lvl="0" marL="457200" rtl="0" algn="l">
              <a:spcBef>
                <a:spcPts val="0"/>
              </a:spcBef>
              <a:spcAft>
                <a:spcPts val="0"/>
              </a:spcAft>
              <a:buSzPts val="1800"/>
              <a:buChar char="●"/>
            </a:pPr>
            <a:r>
              <a:rPr lang="en"/>
              <a:t>Prepare for the conflict you *can* anticipate</a:t>
            </a:r>
            <a:endParaRPr/>
          </a:p>
          <a:p>
            <a:pPr indent="-342900" lvl="0" marL="457200" rtl="0" algn="l">
              <a:spcBef>
                <a:spcPts val="0"/>
              </a:spcBef>
              <a:spcAft>
                <a:spcPts val="0"/>
              </a:spcAft>
              <a:buSzPts val="1800"/>
              <a:buChar char="●"/>
            </a:pPr>
            <a:r>
              <a:rPr lang="en"/>
              <a:t>Treat each lecture like an essay - highlighting up front the content you are covering so students can mentally prepare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1000"/>
                                        <p:tgtEl>
                                          <p:spTgt spid="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Effect filter="fade" transition="in">
                                      <p:cBhvr>
                                        <p:cTn dur="1000"/>
                                        <p:tgtEl>
                                          <p:spTgt spid="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Effect filter="fade" transition="in">
                                      <p:cBhvr>
                                        <p:cTn dur="1000"/>
                                        <p:tgtEl>
                                          <p:spTgt spid="8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189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 Goals and Expectations</a:t>
            </a:r>
            <a:endParaRPr/>
          </a:p>
        </p:txBody>
      </p:sp>
      <p:sp>
        <p:nvSpPr>
          <p:cNvPr id="93" name="Google Shape;93;p18"/>
          <p:cNvSpPr txBox="1"/>
          <p:nvPr>
            <p:ph idx="1" type="body"/>
          </p:nvPr>
        </p:nvSpPr>
        <p:spPr>
          <a:xfrm>
            <a:off x="2530675" y="832125"/>
            <a:ext cx="6301500" cy="34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latin typeface="Times New Roman"/>
                <a:ea typeface="Times New Roman"/>
                <a:cs typeface="Times New Roman"/>
                <a:sym typeface="Times New Roman"/>
              </a:rPr>
              <a:t>Small is good, small is all. (The large is a reflection of the small.)</a:t>
            </a:r>
            <a:endParaRPr sz="17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latin typeface="Times New Roman"/>
                <a:ea typeface="Times New Roman"/>
                <a:cs typeface="Times New Roman"/>
                <a:sym typeface="Times New Roman"/>
              </a:rPr>
              <a:t>Change is constant. (Be like water.)</a:t>
            </a:r>
            <a:endParaRPr sz="17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latin typeface="Times New Roman"/>
                <a:ea typeface="Times New Roman"/>
                <a:cs typeface="Times New Roman"/>
                <a:sym typeface="Times New Roman"/>
              </a:rPr>
              <a:t>There is always enough time for the right work.</a:t>
            </a:r>
            <a:endParaRPr sz="17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latin typeface="Times New Roman"/>
                <a:ea typeface="Times New Roman"/>
                <a:cs typeface="Times New Roman"/>
                <a:sym typeface="Times New Roman"/>
              </a:rPr>
              <a:t>There is a conversation in the room that only these people in this moment can have. Find it.</a:t>
            </a:r>
            <a:endParaRPr sz="17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latin typeface="Times New Roman"/>
                <a:ea typeface="Times New Roman"/>
                <a:cs typeface="Times New Roman"/>
                <a:sym typeface="Times New Roman"/>
              </a:rPr>
              <a:t>Never a failure, always a lesson.</a:t>
            </a:r>
            <a:endParaRPr sz="17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latin typeface="Times New Roman"/>
                <a:ea typeface="Times New Roman"/>
                <a:cs typeface="Times New Roman"/>
                <a:sym typeface="Times New Roman"/>
              </a:rPr>
              <a:t>Trust the people. (If you trust the people, they become trustworthy).</a:t>
            </a:r>
            <a:endParaRPr sz="17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latin typeface="Times New Roman"/>
                <a:ea typeface="Times New Roman"/>
                <a:cs typeface="Times New Roman"/>
                <a:sym typeface="Times New Roman"/>
              </a:rPr>
              <a:t>Move at the speed of trust. Focus on critical connections more than critical mass - build the resilience by building the relationships.</a:t>
            </a:r>
            <a:endParaRPr sz="17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latin typeface="Times New Roman"/>
                <a:ea typeface="Times New Roman"/>
                <a:cs typeface="Times New Roman"/>
                <a:sym typeface="Times New Roman"/>
              </a:rPr>
              <a:t>Less prep, more presence.</a:t>
            </a:r>
            <a:endParaRPr sz="17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700">
                <a:latin typeface="Times New Roman"/>
                <a:ea typeface="Times New Roman"/>
                <a:cs typeface="Times New Roman"/>
                <a:sym typeface="Times New Roman"/>
              </a:rPr>
              <a:t>What you pay attention to grows. (pg 32)</a:t>
            </a:r>
            <a:endParaRPr sz="2300"/>
          </a:p>
        </p:txBody>
      </p:sp>
      <p:pic>
        <p:nvPicPr>
          <p:cNvPr id="94" name="Google Shape;94;p18"/>
          <p:cNvPicPr preferRelativeResize="0"/>
          <p:nvPr/>
        </p:nvPicPr>
        <p:blipFill>
          <a:blip r:embed="rId3">
            <a:alphaModFix/>
          </a:blip>
          <a:stretch>
            <a:fillRect/>
          </a:stretch>
        </p:blipFill>
        <p:spPr>
          <a:xfrm>
            <a:off x="311691" y="832113"/>
            <a:ext cx="2168421" cy="3479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94"/>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1000"/>
                                        <p:tgtEl>
                                          <p:spTgt spid="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1000"/>
                                        <p:tgtEl>
                                          <p:spTgt spid="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1000"/>
                                        <p:tgtEl>
                                          <p:spTgt spid="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1000"/>
                                        <p:tgtEl>
                                          <p:spTgt spid="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animEffect filter="fade" transition="in">
                                      <p:cBhvr>
                                        <p:cTn dur="1000"/>
                                        <p:tgtEl>
                                          <p:spTgt spid="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5" st="5"/>
                                            </p:txEl>
                                          </p:spTgt>
                                        </p:tgtEl>
                                        <p:attrNameLst>
                                          <p:attrName>style.visibility</p:attrName>
                                        </p:attrNameLst>
                                      </p:cBhvr>
                                      <p:to>
                                        <p:strVal val="visible"/>
                                      </p:to>
                                    </p:set>
                                    <p:animEffect filter="fade" transition="in">
                                      <p:cBhvr>
                                        <p:cTn dur="1000"/>
                                        <p:tgtEl>
                                          <p:spTgt spid="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6" st="6"/>
                                            </p:txEl>
                                          </p:spTgt>
                                        </p:tgtEl>
                                        <p:attrNameLst>
                                          <p:attrName>style.visibility</p:attrName>
                                        </p:attrNameLst>
                                      </p:cBhvr>
                                      <p:to>
                                        <p:strVal val="visible"/>
                                      </p:to>
                                    </p:set>
                                    <p:animEffect filter="fade" transition="in">
                                      <p:cBhvr>
                                        <p:cTn dur="1000"/>
                                        <p:tgtEl>
                                          <p:spTgt spid="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7" st="7"/>
                                            </p:txEl>
                                          </p:spTgt>
                                        </p:tgtEl>
                                        <p:attrNameLst>
                                          <p:attrName>style.visibility</p:attrName>
                                        </p:attrNameLst>
                                      </p:cBhvr>
                                      <p:to>
                                        <p:strVal val="visible"/>
                                      </p:to>
                                    </p:set>
                                    <p:animEffect filter="fade" transition="in">
                                      <p:cBhvr>
                                        <p:cTn dur="1000"/>
                                        <p:tgtEl>
                                          <p:spTgt spid="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8" st="8"/>
                                            </p:txEl>
                                          </p:spTgt>
                                        </p:tgtEl>
                                        <p:attrNameLst>
                                          <p:attrName>style.visibility</p:attrName>
                                        </p:attrNameLst>
                                      </p:cBhvr>
                                      <p:to>
                                        <p:strVal val="visible"/>
                                      </p:to>
                                    </p:set>
                                    <p:animEffect filter="fade" transition="in">
                                      <p:cBhvr>
                                        <p:cTn dur="1000"/>
                                        <p:tgtEl>
                                          <p:spTgt spid="9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Preparing for Anticipated Conflict</a:t>
            </a:r>
            <a:endParaRPr/>
          </a:p>
        </p:txBody>
      </p:sp>
      <p:sp>
        <p:nvSpPr>
          <p:cNvPr id="100" name="Google Shape;100;p1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Some sites of tension, you can anticipate. Are you talking about abortion? Slavery? Sexuality? Does what you’re teaching that day have the potential to substantially shake someone’s worldview? I hope so! But if so…</a:t>
            </a:r>
            <a:endParaRPr/>
          </a:p>
          <a:p>
            <a:pPr indent="-342900" lvl="0" marL="457200" rtl="0" algn="l">
              <a:spcBef>
                <a:spcPts val="1200"/>
              </a:spcBef>
              <a:spcAft>
                <a:spcPts val="0"/>
              </a:spcAft>
              <a:buSzPts val="1800"/>
              <a:buChar char="●"/>
            </a:pPr>
            <a:r>
              <a:rPr lang="en"/>
              <a:t>What kinds of questions are you willing to entertain and for how long? Building in time for questions can make you feel less pressured/rushed and enable you to respond to students more patiently.</a:t>
            </a:r>
            <a:endParaRPr/>
          </a:p>
          <a:p>
            <a:pPr indent="-342900" lvl="0" marL="457200" rtl="0" algn="l">
              <a:spcBef>
                <a:spcPts val="0"/>
              </a:spcBef>
              <a:spcAft>
                <a:spcPts val="0"/>
              </a:spcAft>
              <a:buSzPts val="1800"/>
              <a:buChar char="●"/>
            </a:pPr>
            <a:r>
              <a:rPr lang="en"/>
              <a:t>Are you going to dismiss certain types of concerns as not relevant to the topic at hand? What would that look like? Plan that language ahead of time.</a:t>
            </a:r>
            <a:endParaRPr/>
          </a:p>
          <a:p>
            <a:pPr indent="-342900" lvl="0" marL="457200" rtl="0" algn="l">
              <a:spcBef>
                <a:spcPts val="0"/>
              </a:spcBef>
              <a:spcAft>
                <a:spcPts val="0"/>
              </a:spcAft>
              <a:buSzPts val="1800"/>
              <a:buChar char="●"/>
            </a:pPr>
            <a:r>
              <a:rPr lang="en"/>
              <a:t>Are you going to offer them resources for further study on their own time? If so, what will those be? Be prepared.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10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1000"/>
                                        <p:tgtEl>
                                          <p:spTgt spid="1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1000"/>
                                        <p:tgtEl>
                                          <p:spTgt spid="1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1000"/>
                                        <p:tgtEl>
                                          <p:spTgt spid="10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Treat Each Lecture Like an Essay</a:t>
            </a:r>
            <a:endParaRPr/>
          </a:p>
        </p:txBody>
      </p:sp>
      <p:sp>
        <p:nvSpPr>
          <p:cNvPr id="106" name="Google Shape;106;p2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Essays have an intro, body, and conclusion. You lectures can have the same.</a:t>
            </a:r>
            <a:endParaRPr/>
          </a:p>
          <a:p>
            <a:pPr indent="-342900" lvl="0" marL="457200" rtl="0" algn="l">
              <a:spcBef>
                <a:spcPts val="1200"/>
              </a:spcBef>
              <a:spcAft>
                <a:spcPts val="0"/>
              </a:spcAft>
              <a:buSzPts val="1800"/>
              <a:buFont typeface="Times New Roman"/>
              <a:buChar char="●"/>
            </a:pPr>
            <a:r>
              <a:rPr lang="en">
                <a:latin typeface="Times New Roman"/>
                <a:ea typeface="Times New Roman"/>
                <a:cs typeface="Times New Roman"/>
                <a:sym typeface="Times New Roman"/>
              </a:rPr>
              <a:t>Tell them what you’re going to address in lecture that day before you actually get there. This would be the time to issue a trigger warning. I.e. “Today we will be discussing x. These particular components may be distressing.” And give them appropriate modes of action if they feel uncomfortable, remind them of the rules of conduct, etc. If you want questions held to the end, you can say there here also.</a:t>
            </a:r>
            <a:endParaRPr>
              <a:latin typeface="Times New Roman"/>
              <a:ea typeface="Times New Roman"/>
              <a:cs typeface="Times New Roman"/>
              <a:sym typeface="Times New Roman"/>
            </a:endParaRPr>
          </a:p>
          <a:p>
            <a:pPr indent="-342900" lvl="0" marL="457200" rtl="0" algn="l">
              <a:spcBef>
                <a:spcPts val="0"/>
              </a:spcBef>
              <a:spcAft>
                <a:spcPts val="0"/>
              </a:spcAft>
              <a:buSzPts val="1800"/>
              <a:buChar char="●"/>
            </a:pPr>
            <a:r>
              <a:rPr lang="en"/>
              <a:t>Deliver the body of the lecture</a:t>
            </a:r>
            <a:endParaRPr/>
          </a:p>
          <a:p>
            <a:pPr indent="-342900" lvl="0" marL="457200" rtl="0" algn="l">
              <a:spcBef>
                <a:spcPts val="0"/>
              </a:spcBef>
              <a:spcAft>
                <a:spcPts val="0"/>
              </a:spcAft>
              <a:buSzPts val="1800"/>
              <a:buChar char="●"/>
            </a:pPr>
            <a:r>
              <a:rPr lang="en"/>
              <a:t>Resummarize the content of the lecture either at the end or the beginning of the next class.</a:t>
            </a:r>
            <a:endParaRPr/>
          </a:p>
          <a:p>
            <a:pPr indent="-342900" lvl="0" marL="457200" rtl="0" algn="l">
              <a:spcBef>
                <a:spcPts val="0"/>
              </a:spcBef>
              <a:spcAft>
                <a:spcPts val="0"/>
              </a:spcAft>
              <a:buSzPts val="1800"/>
              <a:buChar char="●"/>
            </a:pPr>
            <a:r>
              <a:rPr lang="en"/>
              <a:t>Time for questions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Effect filter="fade" transition="in">
                                      <p:cBhvr>
                                        <p:cTn dur="1000"/>
                                        <p:tgtEl>
                                          <p:spTgt spid="10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Strategies For In The Moment Conflict Resolution</a:t>
            </a:r>
            <a:endParaRPr/>
          </a:p>
        </p:txBody>
      </p:sp>
      <p:sp>
        <p:nvSpPr>
          <p:cNvPr id="112" name="Google Shape;112;p21"/>
          <p:cNvSpPr txBox="1"/>
          <p:nvPr>
            <p:ph idx="1" type="body"/>
          </p:nvPr>
        </p:nvSpPr>
        <p:spPr>
          <a:xfrm>
            <a:off x="311700" y="1171600"/>
            <a:ext cx="8520600" cy="3718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a:t>Refer back to class discussion guidelines you have set.</a:t>
            </a:r>
            <a:endParaRPr/>
          </a:p>
          <a:p>
            <a:pPr indent="0" lvl="0" marL="0" rtl="0" algn="l">
              <a:lnSpc>
                <a:spcPct val="95000"/>
              </a:lnSpc>
              <a:spcBef>
                <a:spcPts val="1200"/>
              </a:spcBef>
              <a:spcAft>
                <a:spcPts val="0"/>
              </a:spcAft>
              <a:buClr>
                <a:schemeClr val="dk1"/>
              </a:buClr>
              <a:buSzPts val="852"/>
              <a:buFont typeface="Arial"/>
              <a:buNone/>
            </a:pPr>
            <a:r>
              <a:rPr lang="en"/>
              <a:t>Avoid negative or pointed statements. Use inclusive, positive language. I.e. “Remember, we want to be x as we engage with each other. Can you rephrase?”</a:t>
            </a:r>
            <a:endParaRPr/>
          </a:p>
          <a:p>
            <a:pPr indent="0" lvl="0" marL="0" rtl="0" algn="l">
              <a:lnSpc>
                <a:spcPct val="95000"/>
              </a:lnSpc>
              <a:spcBef>
                <a:spcPts val="1200"/>
              </a:spcBef>
              <a:spcAft>
                <a:spcPts val="0"/>
              </a:spcAft>
              <a:buSzPts val="852"/>
              <a:buNone/>
            </a:pPr>
            <a:r>
              <a:rPr lang="en"/>
              <a:t>Sometimes conflict starts from simple misunderstanding. That can be avoided by echoing back to your students when something they have said is unclear to you - “What I’m hearing you say is xyz, is that right?” This also gives them a moment to rethink their words.</a:t>
            </a:r>
            <a:endParaRPr/>
          </a:p>
          <a:p>
            <a:pPr indent="0" lvl="0" marL="0" rtl="0" algn="l">
              <a:lnSpc>
                <a:spcPct val="95000"/>
              </a:lnSpc>
              <a:spcBef>
                <a:spcPts val="1200"/>
              </a:spcBef>
              <a:spcAft>
                <a:spcPts val="0"/>
              </a:spcAft>
              <a:buSzPts val="852"/>
              <a:buNone/>
            </a:pPr>
            <a:r>
              <a:rPr lang="en"/>
              <a:t>Taking the question out of the “public” sphere of the classroom and ask the student to discuss these things with you later.</a:t>
            </a:r>
            <a:endParaRPr/>
          </a:p>
          <a:p>
            <a:pPr indent="0" lvl="0" marL="0" rtl="0" algn="l">
              <a:lnSpc>
                <a:spcPct val="95000"/>
              </a:lnSpc>
              <a:spcBef>
                <a:spcPts val="1200"/>
              </a:spcBef>
              <a:spcAft>
                <a:spcPts val="0"/>
              </a:spcAft>
              <a:buClr>
                <a:schemeClr val="dk1"/>
              </a:buClr>
              <a:buSzPts val="852"/>
              <a:buFont typeface="Arial"/>
              <a:buNone/>
            </a:pPr>
            <a:r>
              <a:rPr lang="en"/>
              <a:t>Calling in &amp; Calling out</a:t>
            </a:r>
            <a:endParaRPr/>
          </a:p>
          <a:p>
            <a:pPr indent="0" lvl="0" marL="0" rtl="0" algn="l">
              <a:lnSpc>
                <a:spcPct val="95000"/>
              </a:lnSpc>
              <a:spcBef>
                <a:spcPts val="1200"/>
              </a:spcBef>
              <a:spcAft>
                <a:spcPts val="1200"/>
              </a:spcAft>
              <a:buSzPts val="852"/>
              <a:buNone/>
            </a:pPr>
            <a:r>
              <a:t/>
            </a:r>
            <a:endParaRPr sz="139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animEffect filter="fade" transition="in">
                                      <p:cBhvr>
                                        <p:cTn dur="1000"/>
                                        <p:tgtEl>
                                          <p:spTgt spid="1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5" st="5"/>
                                            </p:txEl>
                                          </p:spTgt>
                                        </p:tgtEl>
                                        <p:attrNameLst>
                                          <p:attrName>style.visibility</p:attrName>
                                        </p:attrNameLst>
                                      </p:cBhvr>
                                      <p:to>
                                        <p:strVal val="visible"/>
                                      </p:to>
                                    </p:set>
                                    <p:animEffect filter="fade" transition="in">
                                      <p:cBhvr>
                                        <p:cTn dur="1000"/>
                                        <p:tgtEl>
                                          <p:spTgt spid="11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