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58" r:id="rId7"/>
    <p:sldId id="260" r:id="rId8"/>
    <p:sldId id="259" r:id="rId9"/>
    <p:sldId id="261" r:id="rId10"/>
    <p:sldId id="262" r:id="rId11"/>
    <p:sldId id="263" r:id="rId12"/>
    <p:sldId id="264" r:id="rId13"/>
    <p:sldId id="265" r:id="rId14"/>
    <p:sldId id="266" r:id="rId15"/>
    <p:sldId id="267" r:id="rId16"/>
    <p:sldId id="269" r:id="rId17"/>
    <p:sldId id="268" r:id="rId18"/>
    <p:sldId id="270" r:id="rId19"/>
    <p:sldId id="271" r:id="rId20"/>
    <p:sldId id="272"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3E"/>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47" autoAdjust="0"/>
    <p:restoredTop sz="96834" autoAdjust="0"/>
  </p:normalViewPr>
  <p:slideViewPr>
    <p:cSldViewPr snapToGrid="0" snapToObjects="1">
      <p:cViewPr varScale="1">
        <p:scale>
          <a:sx n="173" d="100"/>
          <a:sy n="173" d="100"/>
        </p:scale>
        <p:origin x="1242" y="138"/>
      </p:cViewPr>
      <p:guideLst>
        <p:guide orient="horz" pos="1620"/>
        <p:guide pos="2880"/>
      </p:guideLst>
    </p:cSldViewPr>
  </p:slideViewPr>
  <p:outlineViewPr>
    <p:cViewPr>
      <p:scale>
        <a:sx n="33" d="100"/>
        <a:sy n="33" d="100"/>
      </p:scale>
      <p:origin x="0" y="-39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348D1F-5CC4-E644-BF9B-A0EDA21DB593}" type="datetimeFigureOut">
              <a:rPr lang="en-US" smtClean="0"/>
              <a:t>4/12/2023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F69772-C718-C641-9550-F41AA4417B2B}" type="slidenum">
              <a:rPr lang="en-US" smtClean="0"/>
              <a:t>‹#›</a:t>
            </a:fld>
            <a:endParaRPr lang="en-US" dirty="0"/>
          </a:p>
        </p:txBody>
      </p:sp>
    </p:spTree>
    <p:extLst>
      <p:ext uri="{BB962C8B-B14F-4D97-AF65-F5344CB8AC3E}">
        <p14:creationId xmlns:p14="http://schemas.microsoft.com/office/powerpoint/2010/main" val="1338074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7935D-E2A1-4D2B-8079-F13E2A8A7CA9}" type="datetimeFigureOut">
              <a:rPr lang="en-US" smtClean="0"/>
              <a:t>4/12/2023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9600B-F392-45EC-83CF-3720560968C6}" type="slidenum">
              <a:rPr lang="en-US" smtClean="0"/>
              <a:t>‹#›</a:t>
            </a:fld>
            <a:endParaRPr lang="en-US" dirty="0"/>
          </a:p>
        </p:txBody>
      </p:sp>
    </p:spTree>
    <p:extLst>
      <p:ext uri="{BB962C8B-B14F-4D97-AF65-F5344CB8AC3E}">
        <p14:creationId xmlns:p14="http://schemas.microsoft.com/office/powerpoint/2010/main" val="364537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9600B-F392-45EC-83CF-3720560968C6}" type="slidenum">
              <a:rPr lang="en-US" smtClean="0"/>
              <a:t>1</a:t>
            </a:fld>
            <a:endParaRPr lang="en-US" dirty="0"/>
          </a:p>
        </p:txBody>
      </p:sp>
    </p:spTree>
    <p:extLst>
      <p:ext uri="{BB962C8B-B14F-4D97-AF65-F5344CB8AC3E}">
        <p14:creationId xmlns:p14="http://schemas.microsoft.com/office/powerpoint/2010/main" val="1632762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782F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1" i="0">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spcBef>
                <a:spcPts val="600"/>
              </a:spcBef>
              <a:defRPr b="0" i="0">
                <a:latin typeface="Calibri" panose="020F0502020204030204" pitchFamily="34" charset="0"/>
                <a:ea typeface="Calibri" panose="020F0502020204030204" pitchFamily="34" charset="0"/>
                <a:cs typeface="Calibri" panose="020F0502020204030204" pitchFamily="34" charset="0"/>
              </a:defRPr>
            </a:lvl1pPr>
            <a:lvl2pPr>
              <a:spcBef>
                <a:spcPts val="1200"/>
              </a:spcBef>
              <a:defRPr b="0" i="0">
                <a:latin typeface="Calibri" panose="020F0502020204030204" pitchFamily="34" charset="0"/>
                <a:ea typeface="Calibri" panose="020F0502020204030204" pitchFamily="34" charset="0"/>
                <a:cs typeface="Calibri" panose="020F0502020204030204" pitchFamily="34" charset="0"/>
              </a:defRPr>
            </a:lvl2pPr>
            <a:lvl3pPr>
              <a:spcBef>
                <a:spcPts val="800"/>
              </a:spcBef>
              <a:defRPr b="0" i="0">
                <a:latin typeface="Calibri" panose="020F0502020204030204" pitchFamily="34" charset="0"/>
                <a:ea typeface="Calibri" panose="020F0502020204030204" pitchFamily="34" charset="0"/>
                <a:cs typeface="Calibri" panose="020F0502020204030204" pitchFamily="34" charset="0"/>
              </a:defRPr>
            </a:lvl3pPr>
            <a:lvl4pPr>
              <a:defRPr b="0" i="0">
                <a:latin typeface="Calibri" panose="020F0502020204030204" pitchFamily="34" charset="0"/>
                <a:ea typeface="Calibri" panose="020F0502020204030204" pitchFamily="34" charset="0"/>
                <a:cs typeface="Calibri" panose="020F0502020204030204" pitchFamily="34" charset="0"/>
              </a:defRPr>
            </a:lvl4pPr>
            <a:lvl5pPr>
              <a:defRPr b="0" i="0">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FBFF53-7C97-8C49-AB42-96FD965FEBF4}"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rgbClr val="782F3E"/>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42238"/>
            <a:ext cx="4038600" cy="2956037"/>
          </a:xfrm>
        </p:spPr>
        <p:txBody>
          <a:bodyPr/>
          <a:lstStyle>
            <a:lvl1pPr>
              <a:defRPr sz="2800" b="0" i="0">
                <a:latin typeface="Calibri" panose="020F0502020204030204" pitchFamily="34" charset="0"/>
                <a:ea typeface="Calibri" panose="020F0502020204030204" pitchFamily="34" charset="0"/>
                <a:cs typeface="Calibri" panose="020F0502020204030204" pitchFamily="34" charset="0"/>
              </a:defRPr>
            </a:lvl1pPr>
            <a:lvl2pPr>
              <a:defRPr sz="2400" b="0" i="0">
                <a:latin typeface="Calibri" panose="020F0502020204030204" pitchFamily="34" charset="0"/>
                <a:ea typeface="Calibri" panose="020F0502020204030204" pitchFamily="34" charset="0"/>
                <a:cs typeface="Calibri" panose="020F0502020204030204" pitchFamily="34" charset="0"/>
              </a:defRPr>
            </a:lvl2pPr>
            <a:lvl3pPr>
              <a:defRPr sz="2000" b="0" i="0">
                <a:latin typeface="Calibri" panose="020F0502020204030204" pitchFamily="34" charset="0"/>
                <a:ea typeface="Calibri" panose="020F0502020204030204" pitchFamily="34" charset="0"/>
                <a:cs typeface="Calibri" panose="020F0502020204030204" pitchFamily="34" charset="0"/>
              </a:defRPr>
            </a:lvl3pPr>
            <a:lvl4pPr>
              <a:defRPr sz="1800" b="0" i="0">
                <a:latin typeface="Calibri" panose="020F0502020204030204" pitchFamily="34" charset="0"/>
                <a:ea typeface="Calibri" panose="020F0502020204030204" pitchFamily="34" charset="0"/>
                <a:cs typeface="Calibri" panose="020F0502020204030204" pitchFamily="34" charset="0"/>
              </a:defRPr>
            </a:lvl4pPr>
            <a:lvl5pPr>
              <a:defRPr sz="1800" b="0" i="0">
                <a:latin typeface="Calibri" panose="020F0502020204030204" pitchFamily="34" charset="0"/>
                <a:ea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2238"/>
            <a:ext cx="4038600" cy="2956037"/>
          </a:xfrm>
        </p:spPr>
        <p:txBody>
          <a:bodyPr/>
          <a:lstStyle>
            <a:lvl1pPr>
              <a:defRPr sz="2800" b="0" i="0">
                <a:latin typeface="Calibri" panose="020F0502020204030204" pitchFamily="34" charset="0"/>
                <a:ea typeface="Calibri" panose="020F0502020204030204" pitchFamily="34" charset="0"/>
                <a:cs typeface="Calibri" panose="020F0502020204030204" pitchFamily="34" charset="0"/>
              </a:defRPr>
            </a:lvl1pPr>
            <a:lvl2pPr>
              <a:defRPr sz="2400" b="0" i="0">
                <a:latin typeface="Calibri" panose="020F0502020204030204" pitchFamily="34" charset="0"/>
                <a:ea typeface="Calibri" panose="020F0502020204030204" pitchFamily="34" charset="0"/>
                <a:cs typeface="Calibri" panose="020F0502020204030204" pitchFamily="34" charset="0"/>
              </a:defRPr>
            </a:lvl2pPr>
            <a:lvl3pPr>
              <a:defRPr sz="2000" b="0" i="0">
                <a:latin typeface="Calibri" panose="020F0502020204030204" pitchFamily="34" charset="0"/>
                <a:ea typeface="Calibri" panose="020F0502020204030204" pitchFamily="34" charset="0"/>
                <a:cs typeface="Calibri" panose="020F0502020204030204" pitchFamily="34" charset="0"/>
              </a:defRPr>
            </a:lvl3pPr>
            <a:lvl4pPr>
              <a:defRPr sz="1800" b="0" i="0">
                <a:latin typeface="Calibri" panose="020F0502020204030204" pitchFamily="34" charset="0"/>
                <a:ea typeface="Calibri" panose="020F0502020204030204" pitchFamily="34" charset="0"/>
                <a:cs typeface="Calibri" panose="020F0502020204030204" pitchFamily="34" charset="0"/>
              </a:defRPr>
            </a:lvl4pPr>
            <a:lvl5pPr>
              <a:defRPr sz="1800" b="0" i="0">
                <a:latin typeface="Calibri" panose="020F0502020204030204" pitchFamily="34" charset="0"/>
                <a:ea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Calibri" panose="020F0502020204030204" pitchFamily="34" charset="0"/>
                <a:ea typeface="Calibri" panose="020F0502020204030204" pitchFamily="34" charset="0"/>
                <a:cs typeface="Calibri" panose="020F0502020204030204" pitchFamily="34" charset="0"/>
              </a:defRPr>
            </a:lvl1pPr>
            <a:lvl2pPr>
              <a:defRPr sz="2000">
                <a:latin typeface="Calibri" panose="020F0502020204030204" pitchFamily="34" charset="0"/>
                <a:ea typeface="Calibri" panose="020F0502020204030204" pitchFamily="34" charset="0"/>
                <a:cs typeface="Calibri" panose="020F0502020204030204" pitchFamily="34" charset="0"/>
              </a:defRPr>
            </a:lvl2pPr>
            <a:lvl3pPr>
              <a:defRPr sz="1800">
                <a:latin typeface="Calibri" panose="020F0502020204030204" pitchFamily="34" charset="0"/>
                <a:ea typeface="Calibri" panose="020F0502020204030204" pitchFamily="34" charset="0"/>
                <a:cs typeface="Calibri" panose="020F0502020204030204" pitchFamily="34" charset="0"/>
              </a:defRPr>
            </a:lvl3pPr>
            <a:lvl4pPr>
              <a:defRPr sz="1600">
                <a:latin typeface="Calibri" panose="020F0502020204030204" pitchFamily="34" charset="0"/>
                <a:ea typeface="Calibri" panose="020F0502020204030204" pitchFamily="34" charset="0"/>
                <a:cs typeface="Calibri" panose="020F0502020204030204" pitchFamily="34" charset="0"/>
              </a:defRPr>
            </a:lvl4pPr>
            <a:lvl5pPr>
              <a:defRPr sz="1600">
                <a:latin typeface="Calibri" panose="020F0502020204030204" pitchFamily="34" charset="0"/>
                <a:ea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Calibri" panose="020F0502020204030204" pitchFamily="34" charset="0"/>
                <a:ea typeface="Calibri" panose="020F0502020204030204" pitchFamily="34" charset="0"/>
                <a:cs typeface="Calibri" panose="020F0502020204030204" pitchFamily="34" charset="0"/>
              </a:defRPr>
            </a:lvl1pPr>
            <a:lvl2pPr>
              <a:defRPr sz="2000">
                <a:latin typeface="Calibri" panose="020F0502020204030204" pitchFamily="34" charset="0"/>
                <a:ea typeface="Calibri" panose="020F0502020204030204" pitchFamily="34" charset="0"/>
                <a:cs typeface="Calibri" panose="020F0502020204030204" pitchFamily="34" charset="0"/>
              </a:defRPr>
            </a:lvl2pPr>
            <a:lvl3pPr>
              <a:defRPr sz="1800">
                <a:latin typeface="Calibri" panose="020F0502020204030204" pitchFamily="34" charset="0"/>
                <a:ea typeface="Calibri" panose="020F0502020204030204" pitchFamily="34" charset="0"/>
                <a:cs typeface="Calibri" panose="020F0502020204030204" pitchFamily="34" charset="0"/>
              </a:defRPr>
            </a:lvl3pPr>
            <a:lvl4pPr>
              <a:defRPr sz="1600">
                <a:latin typeface="Calibri" panose="020F0502020204030204" pitchFamily="34" charset="0"/>
                <a:ea typeface="Calibri" panose="020F0502020204030204" pitchFamily="34" charset="0"/>
                <a:cs typeface="Calibri" panose="020F0502020204030204" pitchFamily="34" charset="0"/>
              </a:defRPr>
            </a:lvl4pPr>
            <a:lvl5pPr>
              <a:defRPr sz="1600">
                <a:latin typeface="Calibri" panose="020F0502020204030204" pitchFamily="34" charset="0"/>
                <a:ea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4/12/2023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873673"/>
            <a:ext cx="5111750" cy="4066190"/>
          </a:xfrm>
        </p:spPr>
        <p:txBody>
          <a:bodyPr/>
          <a:lstStyle>
            <a:lvl1pPr>
              <a:defRPr sz="3200">
                <a:latin typeface="Calibri" panose="020F0502020204030204" pitchFamily="34" charset="0"/>
                <a:ea typeface="Calibri" panose="020F0502020204030204" pitchFamily="34" charset="0"/>
                <a:cs typeface="Calibri" panose="020F0502020204030204" pitchFamily="34" charset="0"/>
              </a:defRPr>
            </a:lvl1pPr>
            <a:lvl2pPr>
              <a:defRPr sz="2800">
                <a:latin typeface="Calibri" panose="020F0502020204030204" pitchFamily="34" charset="0"/>
                <a:ea typeface="Calibri" panose="020F0502020204030204" pitchFamily="34" charset="0"/>
                <a:cs typeface="Calibri" panose="020F0502020204030204" pitchFamily="34" charset="0"/>
              </a:defRPr>
            </a:lvl2pPr>
            <a:lvl3pPr>
              <a:defRPr sz="2400">
                <a:latin typeface="Calibri" panose="020F0502020204030204" pitchFamily="34" charset="0"/>
                <a:ea typeface="Calibri" panose="020F0502020204030204" pitchFamily="34" charset="0"/>
                <a:cs typeface="Calibri" panose="020F0502020204030204" pitchFamily="34" charset="0"/>
              </a:defRPr>
            </a:lvl3pPr>
            <a:lvl4pPr>
              <a:defRPr sz="2000">
                <a:latin typeface="Calibri" panose="020F0502020204030204" pitchFamily="34" charset="0"/>
                <a:ea typeface="Calibri" panose="020F0502020204030204" pitchFamily="34" charset="0"/>
                <a:cs typeface="Calibri" panose="020F0502020204030204" pitchFamily="34" charset="0"/>
              </a:defRPr>
            </a:lvl4pPr>
            <a:lvl5pPr>
              <a:defRPr sz="2000">
                <a:latin typeface="Calibri" panose="020F0502020204030204" pitchFamily="34" charset="0"/>
                <a:ea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Calibri" panose="020F0502020204030204" pitchFamily="34" charset="0"/>
                <a:ea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4/12/2023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dirty="0"/>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jlcrow@fs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9315"/>
            <a:ext cx="7772400" cy="2506338"/>
          </a:xfrm>
        </p:spPr>
        <p:txBody>
          <a:bodyPr>
            <a:normAutofit/>
          </a:bodyPr>
          <a:lstStyle/>
          <a:p>
            <a:pPr>
              <a:spcBef>
                <a:spcPts val="1200"/>
              </a:spcBef>
            </a:pPr>
            <a:r>
              <a:rPr lang="en-US" sz="2800" dirty="0">
                <a:solidFill>
                  <a:srgbClr val="782F3E"/>
                </a:solidFill>
              </a:rPr>
              <a:t>PIE Book Club</a:t>
            </a:r>
            <a:br>
              <a:rPr lang="en-US" sz="3200" dirty="0"/>
            </a:br>
            <a:r>
              <a:rPr lang="en-US" sz="3200" i="1" dirty="0"/>
              <a:t>Reach Everyone, Teach Everyone:</a:t>
            </a:r>
            <a:br>
              <a:rPr lang="en-US" sz="3200" i="1" dirty="0"/>
            </a:br>
            <a:r>
              <a:rPr lang="en-US" sz="3200" i="1" dirty="0"/>
              <a:t>Universal Design in Higher Education</a:t>
            </a:r>
            <a:br>
              <a:rPr lang="en-US" sz="3200" i="1" dirty="0"/>
            </a:br>
            <a:r>
              <a:rPr lang="en-US" sz="2800" b="0" dirty="0"/>
              <a:t>Chapters 7 &amp; 9</a:t>
            </a:r>
            <a:endParaRPr lang="en-US" sz="3200" dirty="0"/>
          </a:p>
        </p:txBody>
      </p:sp>
      <p:sp>
        <p:nvSpPr>
          <p:cNvPr id="3" name="Subtitle 2"/>
          <p:cNvSpPr>
            <a:spLocks noGrp="1"/>
          </p:cNvSpPr>
          <p:nvPr>
            <p:ph type="subTitle" idx="1"/>
          </p:nvPr>
        </p:nvSpPr>
        <p:spPr>
          <a:xfrm>
            <a:off x="1371600" y="3421426"/>
            <a:ext cx="6400800" cy="1314450"/>
          </a:xfrm>
        </p:spPr>
        <p:txBody>
          <a:bodyPr>
            <a:normAutofit/>
          </a:bodyPr>
          <a:lstStyle/>
          <a:p>
            <a:r>
              <a:rPr lang="en-US" sz="2400" dirty="0"/>
              <a:t>John L. Crow, Ph.D.</a:t>
            </a:r>
          </a:p>
          <a:p>
            <a:r>
              <a:rPr lang="en-US" sz="1600" dirty="0"/>
              <a:t>Office of Distance Learning</a:t>
            </a:r>
          </a:p>
        </p:txBody>
      </p:sp>
    </p:spTree>
    <p:extLst>
      <p:ext uri="{BB962C8B-B14F-4D97-AF65-F5344CB8AC3E}">
        <p14:creationId xmlns:p14="http://schemas.microsoft.com/office/powerpoint/2010/main" val="196997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8549-0547-E857-7BAE-A41E236B23AA}"/>
              </a:ext>
            </a:extLst>
          </p:cNvPr>
          <p:cNvSpPr>
            <a:spLocks noGrp="1"/>
          </p:cNvSpPr>
          <p:nvPr>
            <p:ph type="title"/>
          </p:nvPr>
        </p:nvSpPr>
        <p:spPr>
          <a:xfrm>
            <a:off x="457199" y="997196"/>
            <a:ext cx="4660135" cy="647987"/>
          </a:xfrm>
        </p:spPr>
        <p:txBody>
          <a:bodyPr>
            <a:noAutofit/>
          </a:bodyPr>
          <a:lstStyle/>
          <a:p>
            <a:r>
              <a:rPr lang="en-US" sz="3200" dirty="0"/>
              <a:t>Course Navigation &amp; Time Management</a:t>
            </a:r>
          </a:p>
        </p:txBody>
      </p:sp>
      <p:sp>
        <p:nvSpPr>
          <p:cNvPr id="3" name="Content Placeholder 2">
            <a:extLst>
              <a:ext uri="{FF2B5EF4-FFF2-40B4-BE49-F238E27FC236}">
                <a16:creationId xmlns:a16="http://schemas.microsoft.com/office/drawing/2014/main" id="{045D82A0-7D48-B138-95D0-09617C30A365}"/>
              </a:ext>
            </a:extLst>
          </p:cNvPr>
          <p:cNvSpPr>
            <a:spLocks noGrp="1"/>
          </p:cNvSpPr>
          <p:nvPr>
            <p:ph sz="half" idx="1"/>
          </p:nvPr>
        </p:nvSpPr>
        <p:spPr>
          <a:xfrm>
            <a:off x="457200" y="1895626"/>
            <a:ext cx="4368188" cy="2560697"/>
          </a:xfrm>
        </p:spPr>
        <p:txBody>
          <a:bodyPr>
            <a:normAutofit/>
          </a:bodyPr>
          <a:lstStyle/>
          <a:p>
            <a:r>
              <a:rPr lang="en-US" sz="2400" dirty="0"/>
              <a:t>Make navigating online course as easy as possible</a:t>
            </a:r>
          </a:p>
          <a:p>
            <a:r>
              <a:rPr lang="en-US" sz="2400" dirty="0"/>
              <a:t>Make requirements clear</a:t>
            </a:r>
          </a:p>
          <a:p>
            <a:pPr>
              <a:spcBef>
                <a:spcPts val="1800"/>
              </a:spcBef>
            </a:pPr>
            <a:r>
              <a:rPr lang="en-US" sz="2400" dirty="0">
                <a:solidFill>
                  <a:srgbClr val="782F3E"/>
                </a:solidFill>
              </a:rPr>
              <a:t>Don’t leave your students guessing!</a:t>
            </a:r>
          </a:p>
        </p:txBody>
      </p:sp>
      <p:pic>
        <p:nvPicPr>
          <p:cNvPr id="24" name="Content Placeholder 23" descr="Example online course unit overview page with sections detail all that is expected of the student for that unit.">
            <a:extLst>
              <a:ext uri="{FF2B5EF4-FFF2-40B4-BE49-F238E27FC236}">
                <a16:creationId xmlns:a16="http://schemas.microsoft.com/office/drawing/2014/main" id="{E13DB869-7FED-B2F2-6418-2F9FA9D954E6}"/>
              </a:ext>
            </a:extLst>
          </p:cNvPr>
          <p:cNvPicPr>
            <a:picLocks noGrp="1" noChangeAspect="1"/>
          </p:cNvPicPr>
          <p:nvPr>
            <p:ph sz="half" idx="2"/>
          </p:nvPr>
        </p:nvPicPr>
        <p:blipFill>
          <a:blip r:embed="rId2"/>
          <a:stretch>
            <a:fillRect/>
          </a:stretch>
        </p:blipFill>
        <p:spPr>
          <a:xfrm>
            <a:off x="5513942" y="60211"/>
            <a:ext cx="3577274" cy="5027884"/>
          </a:xfrm>
          <a:ln>
            <a:solidFill>
              <a:schemeClr val="tx1"/>
            </a:solidFill>
          </a:ln>
        </p:spPr>
      </p:pic>
    </p:spTree>
    <p:extLst>
      <p:ext uri="{BB962C8B-B14F-4D97-AF65-F5344CB8AC3E}">
        <p14:creationId xmlns:p14="http://schemas.microsoft.com/office/powerpoint/2010/main" val="123473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89FE-0888-A055-97F7-D73EFEAEC251}"/>
              </a:ext>
            </a:extLst>
          </p:cNvPr>
          <p:cNvSpPr>
            <a:spLocks noGrp="1"/>
          </p:cNvSpPr>
          <p:nvPr>
            <p:ph type="title"/>
          </p:nvPr>
        </p:nvSpPr>
        <p:spPr>
          <a:xfrm>
            <a:off x="776690" y="821481"/>
            <a:ext cx="3200400" cy="896036"/>
          </a:xfrm>
        </p:spPr>
        <p:txBody>
          <a:bodyPr>
            <a:noAutofit/>
          </a:bodyPr>
          <a:lstStyle/>
          <a:p>
            <a:r>
              <a:rPr lang="en-US" sz="3200" dirty="0"/>
              <a:t>Self-Motivation &amp; Autonomy</a:t>
            </a:r>
          </a:p>
        </p:txBody>
      </p:sp>
      <p:sp>
        <p:nvSpPr>
          <p:cNvPr id="3" name="Content Placeholder 2">
            <a:extLst>
              <a:ext uri="{FF2B5EF4-FFF2-40B4-BE49-F238E27FC236}">
                <a16:creationId xmlns:a16="http://schemas.microsoft.com/office/drawing/2014/main" id="{1E7B5800-14BC-6BC2-1A3D-7D01FE767C3B}"/>
              </a:ext>
            </a:extLst>
          </p:cNvPr>
          <p:cNvSpPr>
            <a:spLocks noGrp="1"/>
          </p:cNvSpPr>
          <p:nvPr>
            <p:ph sz="half" idx="1"/>
          </p:nvPr>
        </p:nvSpPr>
        <p:spPr>
          <a:xfrm>
            <a:off x="4109292" y="782922"/>
            <a:ext cx="4803353" cy="1161555"/>
          </a:xfrm>
        </p:spPr>
        <p:txBody>
          <a:bodyPr>
            <a:noAutofit/>
          </a:bodyPr>
          <a:lstStyle/>
          <a:p>
            <a:pPr marL="0" indent="0">
              <a:buNone/>
            </a:pPr>
            <a:r>
              <a:rPr lang="en-US" sz="2400" dirty="0"/>
              <a:t>When possible, give students choices in which assessments to complete and how to complete them</a:t>
            </a:r>
          </a:p>
        </p:txBody>
      </p:sp>
      <p:pic>
        <p:nvPicPr>
          <p:cNvPr id="10" name="Picture 9" descr="Example online discussion prompt where students is given the option to on how to respond. ">
            <a:extLst>
              <a:ext uri="{FF2B5EF4-FFF2-40B4-BE49-F238E27FC236}">
                <a16:creationId xmlns:a16="http://schemas.microsoft.com/office/drawing/2014/main" id="{2DF12464-C86D-3AA3-D41C-BEBD63B96F9A}"/>
              </a:ext>
            </a:extLst>
          </p:cNvPr>
          <p:cNvPicPr>
            <a:picLocks noChangeAspect="1"/>
          </p:cNvPicPr>
          <p:nvPr/>
        </p:nvPicPr>
        <p:blipFill>
          <a:blip r:embed="rId2"/>
          <a:stretch>
            <a:fillRect/>
          </a:stretch>
        </p:blipFill>
        <p:spPr>
          <a:xfrm>
            <a:off x="776690" y="2022655"/>
            <a:ext cx="3287433" cy="2908113"/>
          </a:xfrm>
          <a:prstGeom prst="rect">
            <a:avLst/>
          </a:prstGeom>
          <a:ln>
            <a:solidFill>
              <a:schemeClr val="tx1"/>
            </a:solidFill>
          </a:ln>
        </p:spPr>
      </p:pic>
      <p:pic>
        <p:nvPicPr>
          <p:cNvPr id="6" name="Content Placeholder 5" descr="Example online course unit where the student has a choice of which discussion assessments to complete.">
            <a:extLst>
              <a:ext uri="{FF2B5EF4-FFF2-40B4-BE49-F238E27FC236}">
                <a16:creationId xmlns:a16="http://schemas.microsoft.com/office/drawing/2014/main" id="{9C3C1C27-8232-E2BF-BB2E-4E10E081309C}"/>
              </a:ext>
            </a:extLst>
          </p:cNvPr>
          <p:cNvPicPr>
            <a:picLocks noGrp="1" noChangeAspect="1"/>
          </p:cNvPicPr>
          <p:nvPr>
            <p:ph sz="half" idx="2"/>
          </p:nvPr>
        </p:nvPicPr>
        <p:blipFill rotWithShape="1">
          <a:blip r:embed="rId3"/>
          <a:srcRect t="29402" b="12595"/>
          <a:stretch/>
        </p:blipFill>
        <p:spPr>
          <a:xfrm>
            <a:off x="4985133" y="2022655"/>
            <a:ext cx="2980062" cy="2844001"/>
          </a:xfrm>
          <a:ln>
            <a:solidFill>
              <a:schemeClr val="tx1"/>
            </a:solidFill>
          </a:ln>
        </p:spPr>
      </p:pic>
    </p:spTree>
    <p:extLst>
      <p:ext uri="{BB962C8B-B14F-4D97-AF65-F5344CB8AC3E}">
        <p14:creationId xmlns:p14="http://schemas.microsoft.com/office/powerpoint/2010/main" val="224112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3A47-65B7-6043-3A5E-D026837E9618}"/>
              </a:ext>
            </a:extLst>
          </p:cNvPr>
          <p:cNvSpPr>
            <a:spLocks noGrp="1"/>
          </p:cNvSpPr>
          <p:nvPr>
            <p:ph type="title"/>
          </p:nvPr>
        </p:nvSpPr>
        <p:spPr>
          <a:xfrm>
            <a:off x="457200" y="876010"/>
            <a:ext cx="4032173" cy="647987"/>
          </a:xfrm>
        </p:spPr>
        <p:txBody>
          <a:bodyPr>
            <a:normAutofit/>
          </a:bodyPr>
          <a:lstStyle/>
          <a:p>
            <a:r>
              <a:rPr lang="en-US" sz="3200" dirty="0"/>
              <a:t>Course Materials</a:t>
            </a:r>
          </a:p>
        </p:txBody>
      </p:sp>
      <p:sp>
        <p:nvSpPr>
          <p:cNvPr id="3" name="Content Placeholder 2">
            <a:extLst>
              <a:ext uri="{FF2B5EF4-FFF2-40B4-BE49-F238E27FC236}">
                <a16:creationId xmlns:a16="http://schemas.microsoft.com/office/drawing/2014/main" id="{BDB26C6E-68FD-C7CE-8256-AA0C0C8CEB92}"/>
              </a:ext>
            </a:extLst>
          </p:cNvPr>
          <p:cNvSpPr>
            <a:spLocks noGrp="1"/>
          </p:cNvSpPr>
          <p:nvPr>
            <p:ph sz="half" idx="1"/>
          </p:nvPr>
        </p:nvSpPr>
        <p:spPr>
          <a:xfrm>
            <a:off x="457199" y="1642238"/>
            <a:ext cx="4208444" cy="3166625"/>
          </a:xfrm>
        </p:spPr>
        <p:txBody>
          <a:bodyPr>
            <a:noAutofit/>
          </a:bodyPr>
          <a:lstStyle/>
          <a:p>
            <a:r>
              <a:rPr lang="en-US" sz="2400" dirty="0"/>
              <a:t>Instructors are ultimately responsible for selection and usability (accessibility) of all course materials regardless of the source</a:t>
            </a:r>
          </a:p>
          <a:p>
            <a:r>
              <a:rPr lang="en-US" sz="2400" dirty="0"/>
              <a:t>Publisher content often not fully accessible</a:t>
            </a:r>
          </a:p>
          <a:p>
            <a:pPr lvl="1"/>
            <a:r>
              <a:rPr lang="en-US" sz="2000" dirty="0"/>
              <a:t>Textbooks, journal articles, etc.</a:t>
            </a:r>
          </a:p>
        </p:txBody>
      </p:sp>
      <p:pic>
        <p:nvPicPr>
          <p:cNvPr id="6" name="Content Placeholder 5" descr="Diagram from UDL book showing the progression from faculty-created content, to publisher-created content-to learning management system.">
            <a:extLst>
              <a:ext uri="{FF2B5EF4-FFF2-40B4-BE49-F238E27FC236}">
                <a16:creationId xmlns:a16="http://schemas.microsoft.com/office/drawing/2014/main" id="{F680BCD5-68B5-C3A6-34B4-1C80C5D4F823}"/>
              </a:ext>
            </a:extLst>
          </p:cNvPr>
          <p:cNvPicPr>
            <a:picLocks noGrp="1" noChangeAspect="1"/>
          </p:cNvPicPr>
          <p:nvPr>
            <p:ph sz="half" idx="2"/>
          </p:nvPr>
        </p:nvPicPr>
        <p:blipFill rotWithShape="1">
          <a:blip r:embed="rId2"/>
          <a:srcRect l="5390" t="2236"/>
          <a:stretch/>
        </p:blipFill>
        <p:spPr>
          <a:xfrm>
            <a:off x="4726239" y="727514"/>
            <a:ext cx="4302085" cy="4303486"/>
          </a:xfrm>
        </p:spPr>
      </p:pic>
    </p:spTree>
    <p:extLst>
      <p:ext uri="{BB962C8B-B14F-4D97-AF65-F5344CB8AC3E}">
        <p14:creationId xmlns:p14="http://schemas.microsoft.com/office/powerpoint/2010/main" val="354039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448C-28D5-1E31-1743-F08E7F0F2F92}"/>
              </a:ext>
            </a:extLst>
          </p:cNvPr>
          <p:cNvSpPr>
            <a:spLocks noGrp="1"/>
          </p:cNvSpPr>
          <p:nvPr>
            <p:ph type="title"/>
          </p:nvPr>
        </p:nvSpPr>
        <p:spPr/>
        <p:txBody>
          <a:bodyPr>
            <a:normAutofit/>
          </a:bodyPr>
          <a:lstStyle/>
          <a:p>
            <a:r>
              <a:rPr lang="en-US" sz="3200" dirty="0"/>
              <a:t>Usability Considerations of Course Content </a:t>
            </a:r>
          </a:p>
        </p:txBody>
      </p:sp>
      <p:sp>
        <p:nvSpPr>
          <p:cNvPr id="3" name="Content Placeholder 2">
            <a:extLst>
              <a:ext uri="{FF2B5EF4-FFF2-40B4-BE49-F238E27FC236}">
                <a16:creationId xmlns:a16="http://schemas.microsoft.com/office/drawing/2014/main" id="{5D910646-4A15-0353-5E34-C19B68802EFD}"/>
              </a:ext>
            </a:extLst>
          </p:cNvPr>
          <p:cNvSpPr>
            <a:spLocks noGrp="1"/>
          </p:cNvSpPr>
          <p:nvPr>
            <p:ph sz="half" idx="1"/>
          </p:nvPr>
        </p:nvSpPr>
        <p:spPr/>
        <p:txBody>
          <a:bodyPr>
            <a:normAutofit/>
          </a:bodyPr>
          <a:lstStyle/>
          <a:p>
            <a:r>
              <a:rPr lang="en-US" sz="2400" dirty="0"/>
              <a:t>Format: what format is it in and how does that impact use?</a:t>
            </a:r>
          </a:p>
          <a:p>
            <a:r>
              <a:rPr lang="en-US" sz="2400" dirty="0"/>
              <a:t>File Size: how large is the file to download or stream?</a:t>
            </a:r>
          </a:p>
        </p:txBody>
      </p:sp>
      <p:sp>
        <p:nvSpPr>
          <p:cNvPr id="4" name="Content Placeholder 3">
            <a:extLst>
              <a:ext uri="{FF2B5EF4-FFF2-40B4-BE49-F238E27FC236}">
                <a16:creationId xmlns:a16="http://schemas.microsoft.com/office/drawing/2014/main" id="{C976BA2A-3EFB-BE39-EBE6-653B550C9116}"/>
              </a:ext>
            </a:extLst>
          </p:cNvPr>
          <p:cNvSpPr>
            <a:spLocks noGrp="1"/>
          </p:cNvSpPr>
          <p:nvPr>
            <p:ph sz="half" idx="2"/>
          </p:nvPr>
        </p:nvSpPr>
        <p:spPr/>
        <p:txBody>
          <a:bodyPr>
            <a:normAutofit/>
          </a:bodyPr>
          <a:lstStyle/>
          <a:p>
            <a:r>
              <a:rPr lang="en-US" sz="2400" dirty="0"/>
              <a:t>Time: how much time will it take to consume content in terms of watching, listening, or reading?</a:t>
            </a:r>
          </a:p>
          <a:p>
            <a:r>
              <a:rPr lang="en-US" sz="2400" dirty="0"/>
              <a:t>Devices: What devices do you expect learner to use to complete </a:t>
            </a:r>
          </a:p>
        </p:txBody>
      </p:sp>
    </p:spTree>
    <p:extLst>
      <p:ext uri="{BB962C8B-B14F-4D97-AF65-F5344CB8AC3E}">
        <p14:creationId xmlns:p14="http://schemas.microsoft.com/office/powerpoint/2010/main" val="205275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0C79-8610-592D-5BCE-40FDF4D5D6B2}"/>
              </a:ext>
            </a:extLst>
          </p:cNvPr>
          <p:cNvSpPr>
            <a:spLocks noGrp="1"/>
          </p:cNvSpPr>
          <p:nvPr>
            <p:ph type="title"/>
          </p:nvPr>
        </p:nvSpPr>
        <p:spPr/>
        <p:txBody>
          <a:bodyPr>
            <a:normAutofit/>
          </a:bodyPr>
          <a:lstStyle/>
          <a:p>
            <a:r>
              <a:rPr lang="en-US" sz="3200" dirty="0"/>
              <a:t>Add Plus-One to the Following</a:t>
            </a:r>
          </a:p>
        </p:txBody>
      </p:sp>
      <p:sp>
        <p:nvSpPr>
          <p:cNvPr id="3" name="Content Placeholder 2">
            <a:extLst>
              <a:ext uri="{FF2B5EF4-FFF2-40B4-BE49-F238E27FC236}">
                <a16:creationId xmlns:a16="http://schemas.microsoft.com/office/drawing/2014/main" id="{039F1112-43AA-B134-156E-A59188F65878}"/>
              </a:ext>
            </a:extLst>
          </p:cNvPr>
          <p:cNvSpPr>
            <a:spLocks noGrp="1"/>
          </p:cNvSpPr>
          <p:nvPr>
            <p:ph sz="half" idx="1"/>
          </p:nvPr>
        </p:nvSpPr>
        <p:spPr/>
        <p:txBody>
          <a:bodyPr>
            <a:normAutofit/>
          </a:bodyPr>
          <a:lstStyle/>
          <a:p>
            <a:r>
              <a:rPr lang="en-US" sz="2400" dirty="0"/>
              <a:t>Online lecture video</a:t>
            </a:r>
          </a:p>
          <a:p>
            <a:r>
              <a:rPr lang="en-US" sz="2400" dirty="0"/>
              <a:t>PowerPoint Presentation</a:t>
            </a:r>
          </a:p>
          <a:p>
            <a:r>
              <a:rPr lang="en-US" sz="2400" dirty="0"/>
              <a:t>Journal article</a:t>
            </a:r>
          </a:p>
          <a:p>
            <a:r>
              <a:rPr lang="en-US" sz="2400" dirty="0"/>
              <a:t>Link to article on online publication/news outlet</a:t>
            </a:r>
          </a:p>
          <a:p>
            <a:r>
              <a:rPr lang="en-US" sz="2400" dirty="0"/>
              <a:t>Scans of a photocopied handout</a:t>
            </a:r>
          </a:p>
        </p:txBody>
      </p:sp>
      <p:sp>
        <p:nvSpPr>
          <p:cNvPr id="4" name="Content Placeholder 3">
            <a:extLst>
              <a:ext uri="{FF2B5EF4-FFF2-40B4-BE49-F238E27FC236}">
                <a16:creationId xmlns:a16="http://schemas.microsoft.com/office/drawing/2014/main" id="{188EB8A3-AE46-1499-D20B-A5AD56AE0802}"/>
              </a:ext>
            </a:extLst>
          </p:cNvPr>
          <p:cNvSpPr>
            <a:spLocks noGrp="1"/>
          </p:cNvSpPr>
          <p:nvPr>
            <p:ph sz="half" idx="2"/>
          </p:nvPr>
        </p:nvSpPr>
        <p:spPr/>
        <p:txBody>
          <a:bodyPr>
            <a:normAutofit/>
          </a:bodyPr>
          <a:lstStyle/>
          <a:p>
            <a:r>
              <a:rPr lang="en-US" sz="2400" dirty="0"/>
              <a:t>Link to YouTube video</a:t>
            </a:r>
          </a:p>
          <a:p>
            <a:r>
              <a:rPr lang="en-US" sz="2400" dirty="0"/>
              <a:t>Scanned chapter from a book with annotations &amp; highlighting</a:t>
            </a:r>
          </a:p>
          <a:p>
            <a:r>
              <a:rPr lang="en-US" sz="2400" dirty="0"/>
              <a:t>PDF of instructor’s handwritten notes</a:t>
            </a:r>
          </a:p>
          <a:p>
            <a:r>
              <a:rPr lang="en-US" sz="2400" dirty="0"/>
              <a:t>Other content examples?</a:t>
            </a:r>
          </a:p>
        </p:txBody>
      </p:sp>
    </p:spTree>
    <p:extLst>
      <p:ext uri="{BB962C8B-B14F-4D97-AF65-F5344CB8AC3E}">
        <p14:creationId xmlns:p14="http://schemas.microsoft.com/office/powerpoint/2010/main" val="84653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DE48-14D1-1582-3BF3-D5534789DF91}"/>
              </a:ext>
            </a:extLst>
          </p:cNvPr>
          <p:cNvSpPr>
            <a:spLocks noGrp="1"/>
          </p:cNvSpPr>
          <p:nvPr>
            <p:ph type="title"/>
          </p:nvPr>
        </p:nvSpPr>
        <p:spPr/>
        <p:txBody>
          <a:bodyPr>
            <a:normAutofit/>
          </a:bodyPr>
          <a:lstStyle/>
          <a:p>
            <a:r>
              <a:rPr lang="en-US" sz="3200" dirty="0"/>
              <a:t>Chapter 9 Summary</a:t>
            </a:r>
          </a:p>
        </p:txBody>
      </p:sp>
      <p:sp>
        <p:nvSpPr>
          <p:cNvPr id="5" name="Content Placeholder 4">
            <a:extLst>
              <a:ext uri="{FF2B5EF4-FFF2-40B4-BE49-F238E27FC236}">
                <a16:creationId xmlns:a16="http://schemas.microsoft.com/office/drawing/2014/main" id="{79CCBE0B-B78D-0486-8219-A66138E4CEC6}"/>
              </a:ext>
            </a:extLst>
          </p:cNvPr>
          <p:cNvSpPr>
            <a:spLocks noGrp="1"/>
          </p:cNvSpPr>
          <p:nvPr>
            <p:ph idx="1"/>
          </p:nvPr>
        </p:nvSpPr>
        <p:spPr/>
        <p:txBody>
          <a:bodyPr>
            <a:noAutofit/>
          </a:bodyPr>
          <a:lstStyle/>
          <a:p>
            <a:r>
              <a:rPr lang="en-US" sz="2400" dirty="0"/>
              <a:t>Apply UDL principles to online courses</a:t>
            </a:r>
          </a:p>
          <a:p>
            <a:pPr lvl="1"/>
            <a:r>
              <a:rPr lang="en-US" sz="2000" dirty="0"/>
              <a:t>Use multiple means of engagement to increase motivation and autonomy</a:t>
            </a:r>
          </a:p>
          <a:p>
            <a:pPr lvl="1"/>
            <a:r>
              <a:rPr lang="en-US" sz="2000" dirty="0"/>
              <a:t>Use multiple means of action and expression to give clarity to learning environment navigation and for students to demonstrate learning </a:t>
            </a:r>
          </a:p>
          <a:p>
            <a:pPr lvl="1"/>
            <a:r>
              <a:rPr lang="en-US" sz="2000" dirty="0"/>
              <a:t>Use multiple means of representation to increase content usability</a:t>
            </a:r>
          </a:p>
          <a:p>
            <a:pPr lvl="1"/>
            <a:endParaRPr lang="en-US" sz="2000" dirty="0"/>
          </a:p>
        </p:txBody>
      </p:sp>
    </p:spTree>
    <p:extLst>
      <p:ext uri="{BB962C8B-B14F-4D97-AF65-F5344CB8AC3E}">
        <p14:creationId xmlns:p14="http://schemas.microsoft.com/office/powerpoint/2010/main" val="129817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7C75-1014-FE7D-04EF-7818B07EC614}"/>
              </a:ext>
            </a:extLst>
          </p:cNvPr>
          <p:cNvSpPr>
            <a:spLocks noGrp="1"/>
          </p:cNvSpPr>
          <p:nvPr>
            <p:ph type="title"/>
          </p:nvPr>
        </p:nvSpPr>
        <p:spPr/>
        <p:txBody>
          <a:bodyPr>
            <a:normAutofit/>
          </a:bodyPr>
          <a:lstStyle/>
          <a:p>
            <a:r>
              <a:rPr lang="en-US" sz="3200" dirty="0"/>
              <a:t>Additional Book Discussion/Questions</a:t>
            </a:r>
          </a:p>
        </p:txBody>
      </p:sp>
      <p:sp>
        <p:nvSpPr>
          <p:cNvPr id="3" name="Content Placeholder 2">
            <a:extLst>
              <a:ext uri="{FF2B5EF4-FFF2-40B4-BE49-F238E27FC236}">
                <a16:creationId xmlns:a16="http://schemas.microsoft.com/office/drawing/2014/main" id="{F3542BC0-48A9-721C-8A80-A0323D8A6153}"/>
              </a:ext>
            </a:extLst>
          </p:cNvPr>
          <p:cNvSpPr>
            <a:spLocks noGrp="1"/>
          </p:cNvSpPr>
          <p:nvPr>
            <p:ph idx="1"/>
          </p:nvPr>
        </p:nvSpPr>
        <p:spPr/>
        <p:txBody>
          <a:bodyPr>
            <a:normAutofit lnSpcReduction="10000"/>
          </a:bodyPr>
          <a:lstStyle/>
          <a:p>
            <a:pPr marL="0" indent="0">
              <a:buNone/>
            </a:pPr>
            <a:r>
              <a:rPr lang="en-US" sz="2400" dirty="0"/>
              <a:t>As time allows…</a:t>
            </a:r>
          </a:p>
          <a:p>
            <a:r>
              <a:rPr lang="en-US" sz="2400" dirty="0"/>
              <a:t>What have we not covered or discussed in this or previous sessions you think should be included in our book discussion?</a:t>
            </a:r>
          </a:p>
          <a:p>
            <a:r>
              <a:rPr lang="en-US" sz="2400" dirty="0"/>
              <a:t>What questions do you have from the book that have not answered?</a:t>
            </a:r>
          </a:p>
          <a:p>
            <a:r>
              <a:rPr lang="en-US" sz="2400" dirty="0"/>
              <a:t>What are the next steps that you need to take to apply what you have learned in this book?</a:t>
            </a:r>
          </a:p>
        </p:txBody>
      </p:sp>
    </p:spTree>
    <p:extLst>
      <p:ext uri="{BB962C8B-B14F-4D97-AF65-F5344CB8AC3E}">
        <p14:creationId xmlns:p14="http://schemas.microsoft.com/office/powerpoint/2010/main" val="305882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572B-12E4-F36C-C400-EB9A0721D866}"/>
              </a:ext>
            </a:extLst>
          </p:cNvPr>
          <p:cNvSpPr>
            <a:spLocks noGrp="1"/>
          </p:cNvSpPr>
          <p:nvPr>
            <p:ph type="title"/>
          </p:nvPr>
        </p:nvSpPr>
        <p:spPr/>
        <p:txBody>
          <a:bodyPr>
            <a:normAutofit fontScale="90000"/>
          </a:bodyPr>
          <a:lstStyle/>
          <a:p>
            <a:r>
              <a:rPr lang="en-US" dirty="0"/>
              <a:t>The UDL Journey Continues…</a:t>
            </a:r>
          </a:p>
        </p:txBody>
      </p:sp>
      <p:sp>
        <p:nvSpPr>
          <p:cNvPr id="3" name="Content Placeholder 2">
            <a:extLst>
              <a:ext uri="{FF2B5EF4-FFF2-40B4-BE49-F238E27FC236}">
                <a16:creationId xmlns:a16="http://schemas.microsoft.com/office/drawing/2014/main" id="{8C6FF0A3-0E08-3845-1F70-0BFEFA74FC03}"/>
              </a:ext>
            </a:extLst>
          </p:cNvPr>
          <p:cNvSpPr>
            <a:spLocks noGrp="1"/>
          </p:cNvSpPr>
          <p:nvPr>
            <p:ph idx="1"/>
          </p:nvPr>
        </p:nvSpPr>
        <p:spPr/>
        <p:txBody>
          <a:bodyPr>
            <a:normAutofit/>
          </a:bodyPr>
          <a:lstStyle/>
          <a:p>
            <a:r>
              <a:rPr lang="en-US" sz="2400" dirty="0"/>
              <a:t>UDL is not something we learn overnight, nor is it something we implement everywhere all at once. It is an incremental process. Take your time. Incremental improvement is how you will accomplish your UDL goals. </a:t>
            </a:r>
          </a:p>
          <a:p>
            <a:endParaRPr lang="en-US" sz="2400" dirty="0"/>
          </a:p>
          <a:p>
            <a:r>
              <a:rPr lang="en-US" sz="2400" dirty="0"/>
              <a:t>If I can be of assistance, </a:t>
            </a:r>
            <a:r>
              <a:rPr lang="en-US" sz="2400" dirty="0">
                <a:solidFill>
                  <a:srgbClr val="782F3E"/>
                </a:solidFill>
                <a:hlinkClick r:id="rId2">
                  <a:extLst>
                    <a:ext uri="{A12FA001-AC4F-418D-AE19-62706E023703}">
                      <ahyp:hlinkClr xmlns:ahyp="http://schemas.microsoft.com/office/drawing/2018/hyperlinkcolor" val="tx"/>
                    </a:ext>
                  </a:extLst>
                </a:hlinkClick>
              </a:rPr>
              <a:t>jlcrow@fsu.edu</a:t>
            </a:r>
            <a:r>
              <a:rPr lang="en-US" sz="2400" dirty="0">
                <a:solidFill>
                  <a:srgbClr val="782F3E"/>
                </a:solidFill>
              </a:rPr>
              <a:t> </a:t>
            </a:r>
            <a:r>
              <a:rPr lang="en-US" sz="2400" dirty="0"/>
              <a:t>or (850) 645-0973.</a:t>
            </a:r>
          </a:p>
        </p:txBody>
      </p:sp>
    </p:spTree>
    <p:extLst>
      <p:ext uri="{BB962C8B-B14F-4D97-AF65-F5344CB8AC3E}">
        <p14:creationId xmlns:p14="http://schemas.microsoft.com/office/powerpoint/2010/main" val="200175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26B6-7033-6CFE-4437-7B772995CEB1}"/>
              </a:ext>
            </a:extLst>
          </p:cNvPr>
          <p:cNvSpPr>
            <a:spLocks noGrp="1"/>
          </p:cNvSpPr>
          <p:nvPr>
            <p:ph type="title"/>
          </p:nvPr>
        </p:nvSpPr>
        <p:spPr/>
        <p:txBody>
          <a:bodyPr>
            <a:normAutofit/>
          </a:bodyPr>
          <a:lstStyle/>
          <a:p>
            <a:r>
              <a:rPr lang="en-US" sz="3200" dirty="0"/>
              <a:t>Chapter 7: Expand One Assignment</a:t>
            </a:r>
          </a:p>
        </p:txBody>
      </p:sp>
      <p:sp>
        <p:nvSpPr>
          <p:cNvPr id="3" name="Content Placeholder 2">
            <a:extLst>
              <a:ext uri="{FF2B5EF4-FFF2-40B4-BE49-F238E27FC236}">
                <a16:creationId xmlns:a16="http://schemas.microsoft.com/office/drawing/2014/main" id="{C42C35FB-328E-FF09-9B9D-CD726E7CF89F}"/>
              </a:ext>
            </a:extLst>
          </p:cNvPr>
          <p:cNvSpPr>
            <a:spLocks noGrp="1"/>
          </p:cNvSpPr>
          <p:nvPr>
            <p:ph idx="1"/>
          </p:nvPr>
        </p:nvSpPr>
        <p:spPr>
          <a:xfrm>
            <a:off x="457199" y="1760481"/>
            <a:ext cx="8295701" cy="2775019"/>
          </a:xfrm>
        </p:spPr>
        <p:txBody>
          <a:bodyPr>
            <a:normAutofit/>
          </a:bodyPr>
          <a:lstStyle/>
          <a:p>
            <a:r>
              <a:rPr lang="en-US" sz="2400" dirty="0">
                <a:solidFill>
                  <a:srgbClr val="782F3E"/>
                </a:solidFill>
              </a:rPr>
              <a:t>Constructive Relevance</a:t>
            </a:r>
            <a:r>
              <a:rPr lang="en-US" sz="2400" dirty="0"/>
              <a:t>: Test skill for which the learner is meant to demonstrate understanding and/or competency</a:t>
            </a:r>
          </a:p>
          <a:p>
            <a:pPr>
              <a:spcBef>
                <a:spcPts val="1200"/>
              </a:spcBef>
            </a:pPr>
            <a:r>
              <a:rPr lang="en-US" sz="2400" i="1" dirty="0"/>
              <a:t>Unit level objectives</a:t>
            </a:r>
            <a:r>
              <a:rPr lang="en-US" sz="2400" dirty="0"/>
              <a:t>: Key tool in achieving constructive relevance</a:t>
            </a:r>
            <a:endParaRPr lang="en-US" sz="2400" i="1" dirty="0"/>
          </a:p>
        </p:txBody>
      </p:sp>
    </p:spTree>
    <p:extLst>
      <p:ext uri="{BB962C8B-B14F-4D97-AF65-F5344CB8AC3E}">
        <p14:creationId xmlns:p14="http://schemas.microsoft.com/office/powerpoint/2010/main" val="296546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F8F3-1AF5-8C82-51B8-70C1AB70D80B}"/>
              </a:ext>
            </a:extLst>
          </p:cNvPr>
          <p:cNvSpPr>
            <a:spLocks noGrp="1"/>
          </p:cNvSpPr>
          <p:nvPr>
            <p:ph type="title"/>
          </p:nvPr>
        </p:nvSpPr>
        <p:spPr/>
        <p:txBody>
          <a:bodyPr>
            <a:normAutofit/>
          </a:bodyPr>
          <a:lstStyle/>
          <a:p>
            <a:r>
              <a:rPr lang="en-US" sz="3200" dirty="0"/>
              <a:t>Course &amp; Unit Level Objectives</a:t>
            </a:r>
          </a:p>
        </p:txBody>
      </p:sp>
      <p:sp>
        <p:nvSpPr>
          <p:cNvPr id="3" name="Content Placeholder 2">
            <a:extLst>
              <a:ext uri="{FF2B5EF4-FFF2-40B4-BE49-F238E27FC236}">
                <a16:creationId xmlns:a16="http://schemas.microsoft.com/office/drawing/2014/main" id="{9F1095CE-276D-B0A1-26C0-5ABA26879DD3}"/>
              </a:ext>
            </a:extLst>
          </p:cNvPr>
          <p:cNvSpPr>
            <a:spLocks noGrp="1"/>
          </p:cNvSpPr>
          <p:nvPr>
            <p:ph idx="1"/>
          </p:nvPr>
        </p:nvSpPr>
        <p:spPr/>
        <p:txBody>
          <a:bodyPr>
            <a:normAutofit/>
          </a:bodyPr>
          <a:lstStyle/>
          <a:p>
            <a:r>
              <a:rPr lang="en-US" sz="2400" dirty="0"/>
              <a:t>Course Level Objectives: Relevant to multiple aspects of course</a:t>
            </a:r>
          </a:p>
          <a:p>
            <a:r>
              <a:rPr lang="en-US" sz="2400" dirty="0"/>
              <a:t>Unit Level Objectives: More concrete, specific to unit assessments and materials</a:t>
            </a:r>
          </a:p>
          <a:p>
            <a:r>
              <a:rPr lang="en-US" sz="2400" dirty="0"/>
              <a:t>Quality Matters (QM) connection - Alignment</a:t>
            </a:r>
          </a:p>
        </p:txBody>
      </p:sp>
    </p:spTree>
    <p:extLst>
      <p:ext uri="{BB962C8B-B14F-4D97-AF65-F5344CB8AC3E}">
        <p14:creationId xmlns:p14="http://schemas.microsoft.com/office/powerpoint/2010/main" val="412634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DC03-5E20-C8DF-CA7F-99600FBD4085}"/>
              </a:ext>
            </a:extLst>
          </p:cNvPr>
          <p:cNvSpPr>
            <a:spLocks noGrp="1"/>
          </p:cNvSpPr>
          <p:nvPr>
            <p:ph type="title"/>
          </p:nvPr>
        </p:nvSpPr>
        <p:spPr>
          <a:xfrm>
            <a:off x="0" y="873672"/>
            <a:ext cx="9144000" cy="729154"/>
          </a:xfrm>
        </p:spPr>
        <p:txBody>
          <a:bodyPr>
            <a:noAutofit/>
          </a:bodyPr>
          <a:lstStyle/>
          <a:p>
            <a:r>
              <a:rPr lang="en-US" sz="3200" dirty="0"/>
              <a:t>Constructive Relevance &amp; Unlit Level Objectives</a:t>
            </a:r>
          </a:p>
        </p:txBody>
      </p:sp>
      <p:sp>
        <p:nvSpPr>
          <p:cNvPr id="3" name="Content Placeholder 2">
            <a:extLst>
              <a:ext uri="{FF2B5EF4-FFF2-40B4-BE49-F238E27FC236}">
                <a16:creationId xmlns:a16="http://schemas.microsoft.com/office/drawing/2014/main" id="{A6DDF397-E5AB-D138-95A1-B424B8023E88}"/>
              </a:ext>
            </a:extLst>
          </p:cNvPr>
          <p:cNvSpPr>
            <a:spLocks noGrp="1"/>
          </p:cNvSpPr>
          <p:nvPr>
            <p:ph idx="1"/>
          </p:nvPr>
        </p:nvSpPr>
        <p:spPr/>
        <p:txBody>
          <a:bodyPr>
            <a:normAutofit/>
          </a:bodyPr>
          <a:lstStyle/>
          <a:p>
            <a:r>
              <a:rPr lang="en-US" sz="2400" i="1" dirty="0">
                <a:solidFill>
                  <a:srgbClr val="782F3E"/>
                </a:solidFill>
              </a:rPr>
              <a:t>Evaluate on aspects only relevant to objectives!</a:t>
            </a:r>
          </a:p>
          <a:p>
            <a:r>
              <a:rPr lang="en-US" sz="2400" dirty="0"/>
              <a:t>Refrain from adding  non-relevant criteria to grading assessments</a:t>
            </a:r>
          </a:p>
          <a:p>
            <a:pPr lvl="1"/>
            <a:r>
              <a:rPr lang="en-US" sz="2000" dirty="0"/>
              <a:t>Formatting, spelling, grammar, typing speed, fast recall…</a:t>
            </a:r>
          </a:p>
          <a:p>
            <a:endParaRPr lang="en-US" sz="2400" dirty="0"/>
          </a:p>
        </p:txBody>
      </p:sp>
    </p:spTree>
    <p:extLst>
      <p:ext uri="{BB962C8B-B14F-4D97-AF65-F5344CB8AC3E}">
        <p14:creationId xmlns:p14="http://schemas.microsoft.com/office/powerpoint/2010/main" val="306878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4463-2407-2B70-4ED5-097DE896E99C}"/>
              </a:ext>
            </a:extLst>
          </p:cNvPr>
          <p:cNvSpPr>
            <a:spLocks noGrp="1"/>
          </p:cNvSpPr>
          <p:nvPr>
            <p:ph type="title"/>
          </p:nvPr>
        </p:nvSpPr>
        <p:spPr/>
        <p:txBody>
          <a:bodyPr>
            <a:normAutofit/>
          </a:bodyPr>
          <a:lstStyle/>
          <a:p>
            <a:r>
              <a:rPr lang="en-US" sz="3200" dirty="0"/>
              <a:t>Assessment Grading/Rubrics</a:t>
            </a:r>
          </a:p>
        </p:txBody>
      </p:sp>
      <p:sp>
        <p:nvSpPr>
          <p:cNvPr id="4" name="Content Placeholder 3">
            <a:extLst>
              <a:ext uri="{FF2B5EF4-FFF2-40B4-BE49-F238E27FC236}">
                <a16:creationId xmlns:a16="http://schemas.microsoft.com/office/drawing/2014/main" id="{2162ECCC-0B08-83E1-BD2C-8B03E283933F}"/>
              </a:ext>
            </a:extLst>
          </p:cNvPr>
          <p:cNvSpPr>
            <a:spLocks noGrp="1"/>
          </p:cNvSpPr>
          <p:nvPr>
            <p:ph sz="half" idx="1"/>
          </p:nvPr>
        </p:nvSpPr>
        <p:spPr/>
        <p:txBody>
          <a:bodyPr>
            <a:normAutofit/>
          </a:bodyPr>
          <a:lstStyle/>
          <a:p>
            <a:r>
              <a:rPr lang="en-US" sz="2400" dirty="0"/>
              <a:t>Create rubrics that specifically target assessment evaluation based on unit level objectives</a:t>
            </a:r>
          </a:p>
          <a:p>
            <a:r>
              <a:rPr lang="en-US" sz="2400" dirty="0"/>
              <a:t>Example: content engagement &amp; civility</a:t>
            </a:r>
          </a:p>
        </p:txBody>
      </p:sp>
      <p:pic>
        <p:nvPicPr>
          <p:cNvPr id="7" name="Content Placeholder 6" descr="Example online discussion grading rubric from a religious studies course that does not include evaluation of any submission aspect beyond content engagement and civility.">
            <a:extLst>
              <a:ext uri="{FF2B5EF4-FFF2-40B4-BE49-F238E27FC236}">
                <a16:creationId xmlns:a16="http://schemas.microsoft.com/office/drawing/2014/main" id="{F6D77546-40E8-DADD-AEA3-C57C25CC5492}"/>
              </a:ext>
            </a:extLst>
          </p:cNvPr>
          <p:cNvPicPr>
            <a:picLocks noGrp="1" noChangeAspect="1"/>
          </p:cNvPicPr>
          <p:nvPr>
            <p:ph sz="half" idx="2"/>
          </p:nvPr>
        </p:nvPicPr>
        <p:blipFill>
          <a:blip r:embed="rId2"/>
          <a:stretch>
            <a:fillRect/>
          </a:stretch>
        </p:blipFill>
        <p:spPr>
          <a:xfrm>
            <a:off x="4648200" y="1668558"/>
            <a:ext cx="4038600" cy="2903347"/>
          </a:xfrm>
          <a:ln>
            <a:solidFill>
              <a:schemeClr val="tx1"/>
            </a:solidFill>
          </a:ln>
        </p:spPr>
      </p:pic>
    </p:spTree>
    <p:extLst>
      <p:ext uri="{BB962C8B-B14F-4D97-AF65-F5344CB8AC3E}">
        <p14:creationId xmlns:p14="http://schemas.microsoft.com/office/powerpoint/2010/main" val="106282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5F40-0C8E-0CEA-3136-52C89706AFB2}"/>
              </a:ext>
            </a:extLst>
          </p:cNvPr>
          <p:cNvSpPr>
            <a:spLocks noGrp="1"/>
          </p:cNvSpPr>
          <p:nvPr>
            <p:ph type="title"/>
          </p:nvPr>
        </p:nvSpPr>
        <p:spPr/>
        <p:txBody>
          <a:bodyPr>
            <a:normAutofit/>
          </a:bodyPr>
          <a:lstStyle/>
          <a:p>
            <a:r>
              <a:rPr lang="en-US" sz="3200" dirty="0"/>
              <a:t>Benefits of Constructive Relevance</a:t>
            </a:r>
          </a:p>
        </p:txBody>
      </p:sp>
      <p:sp>
        <p:nvSpPr>
          <p:cNvPr id="3" name="Content Placeholder 2">
            <a:extLst>
              <a:ext uri="{FF2B5EF4-FFF2-40B4-BE49-F238E27FC236}">
                <a16:creationId xmlns:a16="http://schemas.microsoft.com/office/drawing/2014/main" id="{DFF4EFD5-B161-9864-6F55-5AB7D3B0C3BB}"/>
              </a:ext>
            </a:extLst>
          </p:cNvPr>
          <p:cNvSpPr>
            <a:spLocks noGrp="1"/>
          </p:cNvSpPr>
          <p:nvPr>
            <p:ph idx="1"/>
          </p:nvPr>
        </p:nvSpPr>
        <p:spPr/>
        <p:txBody>
          <a:bodyPr>
            <a:normAutofit/>
          </a:bodyPr>
          <a:lstStyle/>
          <a:p>
            <a:r>
              <a:rPr lang="en-US" sz="2400" dirty="0"/>
              <a:t>Other factors do not distract from central objective measured by the assessment</a:t>
            </a:r>
          </a:p>
          <a:p>
            <a:r>
              <a:rPr lang="en-US" sz="2400" dirty="0"/>
              <a:t>Opens opportunities to allow for learners to demonstrate understanding, application, and competency in multiple ways</a:t>
            </a:r>
          </a:p>
        </p:txBody>
      </p:sp>
    </p:spTree>
    <p:extLst>
      <p:ext uri="{BB962C8B-B14F-4D97-AF65-F5344CB8AC3E}">
        <p14:creationId xmlns:p14="http://schemas.microsoft.com/office/powerpoint/2010/main" val="339040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355F-338F-E69B-BC69-DEDBCEDB5C24}"/>
              </a:ext>
            </a:extLst>
          </p:cNvPr>
          <p:cNvSpPr>
            <a:spLocks noGrp="1"/>
          </p:cNvSpPr>
          <p:nvPr>
            <p:ph type="title"/>
          </p:nvPr>
        </p:nvSpPr>
        <p:spPr/>
        <p:txBody>
          <a:bodyPr>
            <a:normAutofit/>
          </a:bodyPr>
          <a:lstStyle/>
          <a:p>
            <a:r>
              <a:rPr lang="en-US" sz="3200" dirty="0"/>
              <a:t>Add Plus-One to these Assessments</a:t>
            </a:r>
          </a:p>
        </p:txBody>
      </p:sp>
      <p:sp>
        <p:nvSpPr>
          <p:cNvPr id="3" name="Content Placeholder 2">
            <a:extLst>
              <a:ext uri="{FF2B5EF4-FFF2-40B4-BE49-F238E27FC236}">
                <a16:creationId xmlns:a16="http://schemas.microsoft.com/office/drawing/2014/main" id="{3D68D175-DDE6-2040-1322-F056FAB6938B}"/>
              </a:ext>
            </a:extLst>
          </p:cNvPr>
          <p:cNvSpPr>
            <a:spLocks noGrp="1"/>
          </p:cNvSpPr>
          <p:nvPr>
            <p:ph sz="half" idx="1"/>
          </p:nvPr>
        </p:nvSpPr>
        <p:spPr/>
        <p:txBody>
          <a:bodyPr>
            <a:normAutofit/>
          </a:bodyPr>
          <a:lstStyle/>
          <a:p>
            <a:r>
              <a:rPr lang="en-US" sz="2400" dirty="0"/>
              <a:t>In-Person Presentation</a:t>
            </a:r>
          </a:p>
          <a:p>
            <a:r>
              <a:rPr lang="en-US" sz="2400" dirty="0"/>
              <a:t>Essay on a concept in physics or chemistry</a:t>
            </a:r>
          </a:p>
          <a:p>
            <a:r>
              <a:rPr lang="en-US" sz="2400" dirty="0"/>
              <a:t>In person or online discussion and demonstration of programming recursion</a:t>
            </a:r>
          </a:p>
        </p:txBody>
      </p:sp>
      <p:sp>
        <p:nvSpPr>
          <p:cNvPr id="7" name="Content Placeholder 6">
            <a:extLst>
              <a:ext uri="{FF2B5EF4-FFF2-40B4-BE49-F238E27FC236}">
                <a16:creationId xmlns:a16="http://schemas.microsoft.com/office/drawing/2014/main" id="{8A6E7A00-7D65-0A7F-59FD-320FBB2DD18C}"/>
              </a:ext>
            </a:extLst>
          </p:cNvPr>
          <p:cNvSpPr>
            <a:spLocks noGrp="1"/>
          </p:cNvSpPr>
          <p:nvPr>
            <p:ph sz="half" idx="2"/>
          </p:nvPr>
        </p:nvSpPr>
        <p:spPr/>
        <p:txBody>
          <a:bodyPr>
            <a:normAutofit/>
          </a:bodyPr>
          <a:lstStyle/>
          <a:p>
            <a:r>
              <a:rPr lang="en-US" sz="2400" dirty="0"/>
              <a:t>Learning reflection essay</a:t>
            </a:r>
          </a:p>
          <a:p>
            <a:r>
              <a:rPr lang="en-US" sz="2400" dirty="0"/>
              <a:t>Thesis essay including formatting in MLA</a:t>
            </a:r>
          </a:p>
          <a:p>
            <a:r>
              <a:rPr lang="en-US" sz="2400" dirty="0"/>
              <a:t>Mid-term exam</a:t>
            </a:r>
          </a:p>
          <a:p>
            <a:r>
              <a:rPr lang="en-US" sz="2400" dirty="0"/>
              <a:t>Example lesson plan</a:t>
            </a:r>
          </a:p>
          <a:p>
            <a:r>
              <a:rPr lang="en-US" sz="2400" dirty="0"/>
              <a:t>Other assessment suggestions?</a:t>
            </a:r>
          </a:p>
        </p:txBody>
      </p:sp>
    </p:spTree>
    <p:extLst>
      <p:ext uri="{BB962C8B-B14F-4D97-AF65-F5344CB8AC3E}">
        <p14:creationId xmlns:p14="http://schemas.microsoft.com/office/powerpoint/2010/main" val="340107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5FF5-C00B-0343-321D-89A0882BA7E5}"/>
              </a:ext>
            </a:extLst>
          </p:cNvPr>
          <p:cNvSpPr>
            <a:spLocks noGrp="1"/>
          </p:cNvSpPr>
          <p:nvPr>
            <p:ph type="title"/>
          </p:nvPr>
        </p:nvSpPr>
        <p:spPr/>
        <p:txBody>
          <a:bodyPr>
            <a:normAutofit/>
          </a:bodyPr>
          <a:lstStyle/>
          <a:p>
            <a:r>
              <a:rPr lang="en-US" sz="3200" dirty="0"/>
              <a:t>Chapter 7 Summary</a:t>
            </a:r>
          </a:p>
        </p:txBody>
      </p:sp>
      <p:sp>
        <p:nvSpPr>
          <p:cNvPr id="3" name="Content Placeholder 2">
            <a:extLst>
              <a:ext uri="{FF2B5EF4-FFF2-40B4-BE49-F238E27FC236}">
                <a16:creationId xmlns:a16="http://schemas.microsoft.com/office/drawing/2014/main" id="{96AE3DFD-3613-E653-5ABD-F350B37B54C5}"/>
              </a:ext>
            </a:extLst>
          </p:cNvPr>
          <p:cNvSpPr>
            <a:spLocks noGrp="1"/>
          </p:cNvSpPr>
          <p:nvPr>
            <p:ph sz="half" idx="1"/>
          </p:nvPr>
        </p:nvSpPr>
        <p:spPr/>
        <p:txBody>
          <a:bodyPr>
            <a:normAutofit/>
          </a:bodyPr>
          <a:lstStyle/>
          <a:p>
            <a:r>
              <a:rPr lang="en-US" sz="2400" dirty="0"/>
              <a:t>Set clear expectations: unit level objectives &amp; rubrics</a:t>
            </a:r>
          </a:p>
          <a:p>
            <a:r>
              <a:rPr lang="en-US" sz="2400" dirty="0"/>
              <a:t>Provide multiple means to demonstrate knowledge</a:t>
            </a:r>
          </a:p>
          <a:p>
            <a:r>
              <a:rPr lang="en-US" sz="2400" dirty="0"/>
              <a:t>Be willing to adjust assessments</a:t>
            </a:r>
          </a:p>
        </p:txBody>
      </p:sp>
      <p:sp>
        <p:nvSpPr>
          <p:cNvPr id="4" name="Content Placeholder 3">
            <a:extLst>
              <a:ext uri="{FF2B5EF4-FFF2-40B4-BE49-F238E27FC236}">
                <a16:creationId xmlns:a16="http://schemas.microsoft.com/office/drawing/2014/main" id="{80775721-3883-D95E-EA97-77DB933BE374}"/>
              </a:ext>
            </a:extLst>
          </p:cNvPr>
          <p:cNvSpPr>
            <a:spLocks noGrp="1"/>
          </p:cNvSpPr>
          <p:nvPr>
            <p:ph sz="half" idx="2"/>
          </p:nvPr>
        </p:nvSpPr>
        <p:spPr/>
        <p:txBody>
          <a:bodyPr>
            <a:normAutofit/>
          </a:bodyPr>
          <a:lstStyle/>
          <a:p>
            <a:r>
              <a:rPr lang="en-US" sz="2400" dirty="0"/>
              <a:t>Provide good examples</a:t>
            </a:r>
          </a:p>
          <a:p>
            <a:r>
              <a:rPr lang="en-US" sz="2400" dirty="0"/>
              <a:t>Assess student’s knowledge of content</a:t>
            </a:r>
          </a:p>
          <a:p>
            <a:r>
              <a:rPr lang="en-US" sz="2400" dirty="0"/>
              <a:t>Minimize time constraints</a:t>
            </a:r>
          </a:p>
        </p:txBody>
      </p:sp>
    </p:spTree>
    <p:extLst>
      <p:ext uri="{BB962C8B-B14F-4D97-AF65-F5344CB8AC3E}">
        <p14:creationId xmlns:p14="http://schemas.microsoft.com/office/powerpoint/2010/main" val="378488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AFDD-3849-E6F8-51E1-FB579E9B0C82}"/>
              </a:ext>
            </a:extLst>
          </p:cNvPr>
          <p:cNvSpPr>
            <a:spLocks noGrp="1"/>
          </p:cNvSpPr>
          <p:nvPr>
            <p:ph type="title"/>
          </p:nvPr>
        </p:nvSpPr>
        <p:spPr/>
        <p:txBody>
          <a:bodyPr>
            <a:normAutofit/>
          </a:bodyPr>
          <a:lstStyle/>
          <a:p>
            <a:r>
              <a:rPr lang="en-US" sz="3200" dirty="0"/>
              <a:t>Chapter 9: The Online Environment</a:t>
            </a:r>
          </a:p>
        </p:txBody>
      </p:sp>
      <p:sp>
        <p:nvSpPr>
          <p:cNvPr id="5" name="Content Placeholder 4">
            <a:extLst>
              <a:ext uri="{FF2B5EF4-FFF2-40B4-BE49-F238E27FC236}">
                <a16:creationId xmlns:a16="http://schemas.microsoft.com/office/drawing/2014/main" id="{AA7426B3-CB1D-6F6E-C160-D2059E3A7CBD}"/>
              </a:ext>
            </a:extLst>
          </p:cNvPr>
          <p:cNvSpPr>
            <a:spLocks noGrp="1"/>
          </p:cNvSpPr>
          <p:nvPr>
            <p:ph idx="1"/>
          </p:nvPr>
        </p:nvSpPr>
        <p:spPr/>
        <p:txBody>
          <a:bodyPr>
            <a:normAutofit/>
          </a:bodyPr>
          <a:lstStyle/>
          <a:p>
            <a:r>
              <a:rPr lang="en-US" sz="2400" dirty="0"/>
              <a:t>The online learning environment requires different skills for both instructors and students</a:t>
            </a:r>
          </a:p>
          <a:p>
            <a:r>
              <a:rPr lang="en-US" sz="2400" dirty="0"/>
              <a:t>Courses are synchronous, asynchronous, and mixed</a:t>
            </a:r>
          </a:p>
          <a:p>
            <a:r>
              <a:rPr lang="en-US" sz="2400" dirty="0"/>
              <a:t>UDL principles help make online more successful</a:t>
            </a:r>
          </a:p>
        </p:txBody>
      </p:sp>
    </p:spTree>
    <p:extLst>
      <p:ext uri="{BB962C8B-B14F-4D97-AF65-F5344CB8AC3E}">
        <p14:creationId xmlns:p14="http://schemas.microsoft.com/office/powerpoint/2010/main" val="339274576"/>
      </p:ext>
    </p:extLst>
  </p:cSld>
  <p:clrMapOvr>
    <a:masterClrMapping/>
  </p:clrMapOvr>
</p:sld>
</file>

<file path=ppt/theme/theme1.xml><?xml version="1.0" encoding="utf-8"?>
<a:theme xmlns:a="http://schemas.openxmlformats.org/drawingml/2006/main" name="Gold_High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6C8EEC971E0C459916D9CF5677ED8F" ma:contentTypeVersion="14" ma:contentTypeDescription="Create a new document." ma:contentTypeScope="" ma:versionID="2b7f2994b20b0e86bb624540515502fe">
  <xsd:schema xmlns:xsd="http://www.w3.org/2001/XMLSchema" xmlns:xs="http://www.w3.org/2001/XMLSchema" xmlns:p="http://schemas.microsoft.com/office/2006/metadata/properties" xmlns:ns3="402ec181-3b85-4b84-8ab6-b33e6ef5cc31" xmlns:ns4="a4192336-aa0c-4751-a04c-596e5e0ffe6d" targetNamespace="http://schemas.microsoft.com/office/2006/metadata/properties" ma:root="true" ma:fieldsID="dafbdf10ba4417c3428b498e3c193fab" ns3:_="" ns4:_="">
    <xsd:import namespace="402ec181-3b85-4b84-8ab6-b33e6ef5cc31"/>
    <xsd:import namespace="a4192336-aa0c-4751-a04c-596e5e0ffe6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ec181-3b85-4b84-8ab6-b33e6ef5cc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192336-aa0c-4751-a04c-596e5e0ffe6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D098A2-AA79-4B55-B1D1-318D1009F669}">
  <ds:schemaRefs>
    <ds:schemaRef ds:uri="http://schemas.microsoft.com/sharepoint/v3/contenttype/forms"/>
  </ds:schemaRefs>
</ds:datastoreItem>
</file>

<file path=customXml/itemProps2.xml><?xml version="1.0" encoding="utf-8"?>
<ds:datastoreItem xmlns:ds="http://schemas.openxmlformats.org/officeDocument/2006/customXml" ds:itemID="{1E5B4694-950D-4702-A153-42ABDFCF09EC}">
  <ds:schemaRefs>
    <ds:schemaRef ds:uri="a4192336-aa0c-4751-a04c-596e5e0ffe6d"/>
    <ds:schemaRef ds:uri="http://schemas.microsoft.com/office/infopath/2007/PartnerControls"/>
    <ds:schemaRef ds:uri="http://www.w3.org/XML/1998/namespace"/>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402ec181-3b85-4b84-8ab6-b33e6ef5cc31"/>
    <ds:schemaRef ds:uri="http://schemas.microsoft.com/office/2006/metadata/properties"/>
  </ds:schemaRefs>
</ds:datastoreItem>
</file>

<file path=customXml/itemProps3.xml><?xml version="1.0" encoding="utf-8"?>
<ds:datastoreItem xmlns:ds="http://schemas.openxmlformats.org/officeDocument/2006/customXml" ds:itemID="{A361A997-3902-4C3D-8E20-03A9834BE9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ec181-3b85-4b84-8ab6-b33e6ef5cc31"/>
    <ds:schemaRef ds:uri="a4192336-aa0c-4751-a04c-596e5e0ff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FSU white background template</Template>
  <TotalTime>881</TotalTime>
  <Words>667</Words>
  <Application>Microsoft Office PowerPoint</Application>
  <PresentationFormat>On-screen Show (16:9)</PresentationFormat>
  <Paragraphs>80</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Gold_HighDef</vt:lpstr>
      <vt:lpstr>PIE Book Club Reach Everyone, Teach Everyone: Universal Design in Higher Education Chapters 7 &amp; 9</vt:lpstr>
      <vt:lpstr>Chapter 7: Expand One Assignment</vt:lpstr>
      <vt:lpstr>Course &amp; Unit Level Objectives</vt:lpstr>
      <vt:lpstr>Constructive Relevance &amp; Unlit Level Objectives</vt:lpstr>
      <vt:lpstr>Assessment Grading/Rubrics</vt:lpstr>
      <vt:lpstr>Benefits of Constructive Relevance</vt:lpstr>
      <vt:lpstr>Add Plus-One to these Assessments</vt:lpstr>
      <vt:lpstr>Chapter 7 Summary</vt:lpstr>
      <vt:lpstr>Chapter 9: The Online Environment</vt:lpstr>
      <vt:lpstr>Course Navigation &amp; Time Management</vt:lpstr>
      <vt:lpstr>Self-Motivation &amp; Autonomy</vt:lpstr>
      <vt:lpstr>Course Materials</vt:lpstr>
      <vt:lpstr>Usability Considerations of Course Content </vt:lpstr>
      <vt:lpstr>Add Plus-One to the Following</vt:lpstr>
      <vt:lpstr>Chapter 9 Summary</vt:lpstr>
      <vt:lpstr>Additional Book Discussion/Questions</vt:lpstr>
      <vt:lpstr>The UDL Journey Continues…</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 Book Club, Reach Everyone, Teach Everyone: Universal Design in Higher Education, Chapters 7 &amp; 9</dc:title>
  <dc:creator>jlcrow@campus.fsu.edu</dc:creator>
  <cp:lastModifiedBy>John L. Crow</cp:lastModifiedBy>
  <cp:revision>186</cp:revision>
  <dcterms:created xsi:type="dcterms:W3CDTF">2021-06-05T19:51:04Z</dcterms:created>
  <dcterms:modified xsi:type="dcterms:W3CDTF">2023-04-12T18:44:19Z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0x0101007A6C8EEC971E0C459916D9CF5677ED8F</vt:lpwstr>
  </property>
</Properties>
</file>